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3355" r:id="rId5"/>
    <p:sldId id="3356" r:id="rId6"/>
    <p:sldId id="3357" r:id="rId7"/>
    <p:sldId id="3358" r:id="rId8"/>
    <p:sldId id="3359" r:id="rId9"/>
    <p:sldId id="3363" r:id="rId10"/>
    <p:sldId id="3377" r:id="rId11"/>
    <p:sldId id="3365" r:id="rId12"/>
    <p:sldId id="3366" r:id="rId13"/>
    <p:sldId id="3367" r:id="rId14"/>
    <p:sldId id="3371" r:id="rId15"/>
    <p:sldId id="3378" r:id="rId16"/>
    <p:sldId id="3380" r:id="rId17"/>
    <p:sldId id="3381" r:id="rId18"/>
    <p:sldId id="3383" r:id="rId19"/>
    <p:sldId id="3393" r:id="rId20"/>
    <p:sldId id="3382" r:id="rId21"/>
    <p:sldId id="3379" r:id="rId22"/>
    <p:sldId id="3373" r:id="rId23"/>
    <p:sldId id="3374" r:id="rId24"/>
    <p:sldId id="3389" r:id="rId25"/>
    <p:sldId id="3376" r:id="rId26"/>
    <p:sldId id="3395" r:id="rId27"/>
    <p:sldId id="3385" r:id="rId28"/>
    <p:sldId id="3386" r:id="rId29"/>
    <p:sldId id="3387" r:id="rId30"/>
    <p:sldId id="3396" r:id="rId31"/>
    <p:sldId id="3375" r:id="rId32"/>
    <p:sldId id="3397" r:id="rId33"/>
    <p:sldId id="3398" r:id="rId34"/>
    <p:sldId id="3399" r:id="rId35"/>
    <p:sldId id="3400" r:id="rId36"/>
    <p:sldId id="3401" r:id="rId37"/>
    <p:sldId id="3384" r:id="rId38"/>
    <p:sldId id="3402" r:id="rId39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A556FE2-38A2-A042-BA17-E8D133936BE0}">
          <p14:sldIdLst>
            <p14:sldId id="3355"/>
            <p14:sldId id="3356"/>
            <p14:sldId id="3357"/>
            <p14:sldId id="3358"/>
          </p14:sldIdLst>
        </p14:section>
        <p14:section name="Extract" id="{A55628DF-6A27-734B-94A8-DB559EC9B23C}">
          <p14:sldIdLst>
            <p14:sldId id="3359"/>
            <p14:sldId id="3363"/>
            <p14:sldId id="3377"/>
            <p14:sldId id="3365"/>
            <p14:sldId id="3366"/>
            <p14:sldId id="3367"/>
            <p14:sldId id="3371"/>
            <p14:sldId id="3378"/>
          </p14:sldIdLst>
        </p14:section>
        <p14:section name="Transform" id="{A1261305-A4B5-F547-AD2B-9876D526BA84}">
          <p14:sldIdLst>
            <p14:sldId id="3380"/>
            <p14:sldId id="3381"/>
            <p14:sldId id="3383"/>
            <p14:sldId id="3393"/>
            <p14:sldId id="3382"/>
            <p14:sldId id="3379"/>
            <p14:sldId id="3373"/>
            <p14:sldId id="3374"/>
          </p14:sldIdLst>
        </p14:section>
        <p14:section name="Graph &amp; Learnings" id="{7A4DFB38-B650-2142-A688-DD320887F332}">
          <p14:sldIdLst>
            <p14:sldId id="3389"/>
            <p14:sldId id="3376"/>
            <p14:sldId id="3395"/>
            <p14:sldId id="3385"/>
            <p14:sldId id="3386"/>
            <p14:sldId id="3387"/>
            <p14:sldId id="3396"/>
            <p14:sldId id="3375"/>
            <p14:sldId id="3397"/>
            <p14:sldId id="3398"/>
            <p14:sldId id="3399"/>
            <p14:sldId id="3400"/>
            <p14:sldId id="3401"/>
            <p14:sldId id="3384"/>
            <p14:sldId id="3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61" userDrawn="1">
          <p15:clr>
            <a:srgbClr val="A4A3A4"/>
          </p15:clr>
        </p15:guide>
        <p15:guide id="3" orient="horz" pos="8129" userDrawn="1">
          <p15:clr>
            <a:srgbClr val="A4A3A4"/>
          </p15:clr>
        </p15:guide>
        <p15:guide id="4" pos="1197" userDrawn="1">
          <p15:clr>
            <a:srgbClr val="A4A3A4"/>
          </p15:clr>
        </p15:guide>
        <p15:guide id="5" orient="horz" pos="73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96B"/>
    <a:srgbClr val="935907"/>
    <a:srgbClr val="1AFBF8"/>
    <a:srgbClr val="1CECE9"/>
    <a:srgbClr val="1BDFDC"/>
    <a:srgbClr val="FBECD3"/>
    <a:srgbClr val="F1ECE6"/>
    <a:srgbClr val="F1EDE6"/>
    <a:srgbClr val="F2EDE6"/>
    <a:srgbClr val="E7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4"/>
    <p:restoredTop sz="94608"/>
  </p:normalViewPr>
  <p:slideViewPr>
    <p:cSldViewPr snapToGrid="0">
      <p:cViewPr>
        <p:scale>
          <a:sx n="45" d="100"/>
          <a:sy n="45" d="100"/>
        </p:scale>
        <p:origin x="1144" y="296"/>
      </p:cViewPr>
      <p:guideLst>
        <p:guide orient="horz" pos="3061"/>
        <p:guide orient="horz" pos="8129"/>
        <p:guide pos="1197"/>
        <p:guide orient="horz" pos="73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87DC5-9164-0549-8373-ED417A287E6B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28159-1B8D-AA4E-B029-EAC82009E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0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strategy was to manually pick a handful of words and decide whether they would represent node properties, or relationships. E.g. if I found the word "Founder" with the value "Reid Hoffman" in the "LinkedIn"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infobox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assumed it meant there was a relationship like: (Reid Hoffman)-[Founded]-&gt;(LinkedIn)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Similiarly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I found the word "Founded" I would assume it meant a property of the "LinkedIn Node".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48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9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62C563E-1C76-004E-9470-67C8287E2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8941" y="2200713"/>
            <a:ext cx="21611907" cy="1371600"/>
          </a:xfrm>
        </p:spPr>
        <p:txBody>
          <a:bodyPr lIns="109728">
            <a:normAutofit/>
          </a:bodyPr>
          <a:lstStyle>
            <a:lvl1pPr marL="0" indent="0">
              <a:buFontTx/>
              <a:buNone/>
              <a:defRPr sz="44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0601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13 Image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2C1A7CD-F849-0844-BD28-38AC3DDF3A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1966575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352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9.6 Image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092DEDE-4211-354D-90F0-DF7243317E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840788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2262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ircle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605FF5-BAD4-C64B-985B-205C7CF950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3800" y="1499236"/>
            <a:ext cx="9140953" cy="10607484"/>
          </a:xfrm>
          <a:custGeom>
            <a:avLst/>
            <a:gdLst>
              <a:gd name="connsiteX0" fmla="*/ 3837210 w 9140953"/>
              <a:gd name="connsiteY0" fmla="*/ 0 h 10607484"/>
              <a:gd name="connsiteX1" fmla="*/ 9140953 w 9140953"/>
              <a:gd name="connsiteY1" fmla="*/ 5303742 h 10607484"/>
              <a:gd name="connsiteX2" fmla="*/ 3837210 w 9140953"/>
              <a:gd name="connsiteY2" fmla="*/ 10607484 h 10607484"/>
              <a:gd name="connsiteX3" fmla="*/ 86898 w 9140953"/>
              <a:gd name="connsiteY3" fmla="*/ 9054054 h 10607484"/>
              <a:gd name="connsiteX4" fmla="*/ 0 w 9140953"/>
              <a:gd name="connsiteY4" fmla="*/ 8962910 h 10607484"/>
              <a:gd name="connsiteX5" fmla="*/ 0 w 9140953"/>
              <a:gd name="connsiteY5" fmla="*/ 1644574 h 10607484"/>
              <a:gd name="connsiteX6" fmla="*/ 86898 w 9140953"/>
              <a:gd name="connsiteY6" fmla="*/ 1553430 h 10607484"/>
              <a:gd name="connsiteX7" fmla="*/ 3837210 w 9140953"/>
              <a:gd name="connsiteY7" fmla="*/ 0 h 1060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0953" h="10607484">
                <a:moveTo>
                  <a:pt x="3837210" y="0"/>
                </a:moveTo>
                <a:cubicBezTo>
                  <a:pt x="6766386" y="0"/>
                  <a:pt x="9140953" y="2374566"/>
                  <a:pt x="9140953" y="5303742"/>
                </a:cubicBezTo>
                <a:cubicBezTo>
                  <a:pt x="9140953" y="8232918"/>
                  <a:pt x="6766386" y="10607484"/>
                  <a:pt x="3837210" y="10607484"/>
                </a:cubicBezTo>
                <a:cubicBezTo>
                  <a:pt x="2372622" y="10607484"/>
                  <a:pt x="1046687" y="10013842"/>
                  <a:pt x="86898" y="9054054"/>
                </a:cubicBezTo>
                <a:lnTo>
                  <a:pt x="0" y="8962910"/>
                </a:lnTo>
                <a:lnTo>
                  <a:pt x="0" y="1644574"/>
                </a:lnTo>
                <a:lnTo>
                  <a:pt x="86898" y="1553430"/>
                </a:lnTo>
                <a:cubicBezTo>
                  <a:pt x="1046687" y="593642"/>
                  <a:pt x="2372622" y="0"/>
                  <a:pt x="383721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10788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irc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B65EF6-189C-2E44-B895-9A4E3C5FD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1755C5A-FB1E-7E4C-B1F0-4A39E8A6EB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8941" y="2200713"/>
            <a:ext cx="21611907" cy="1371600"/>
          </a:xfrm>
        </p:spPr>
        <p:txBody>
          <a:bodyPr lIns="109728">
            <a:normAutofit/>
          </a:bodyPr>
          <a:lstStyle>
            <a:lvl1pPr marL="0" indent="0">
              <a:buFontTx/>
              <a:buNone/>
              <a:defRPr sz="44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1E40070-C3B7-BF4E-9782-F5D9E2B11A4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333068" y="3030614"/>
            <a:ext cx="7274202" cy="8455292"/>
          </a:xfrm>
          <a:custGeom>
            <a:avLst/>
            <a:gdLst>
              <a:gd name="connsiteX0" fmla="*/ 4227646 w 7274202"/>
              <a:gd name="connsiteY0" fmla="*/ 0 h 8455292"/>
              <a:gd name="connsiteX1" fmla="*/ 7217043 w 7274202"/>
              <a:gd name="connsiteY1" fmla="*/ 1238249 h 8455292"/>
              <a:gd name="connsiteX2" fmla="*/ 7274202 w 7274202"/>
              <a:gd name="connsiteY2" fmla="*/ 1301140 h 8455292"/>
              <a:gd name="connsiteX3" fmla="*/ 7274202 w 7274202"/>
              <a:gd name="connsiteY3" fmla="*/ 7154152 h 8455292"/>
              <a:gd name="connsiteX4" fmla="*/ 7217043 w 7274202"/>
              <a:gd name="connsiteY4" fmla="*/ 7217043 h 8455292"/>
              <a:gd name="connsiteX5" fmla="*/ 4227646 w 7274202"/>
              <a:gd name="connsiteY5" fmla="*/ 8455292 h 8455292"/>
              <a:gd name="connsiteX6" fmla="*/ 0 w 7274202"/>
              <a:gd name="connsiteY6" fmla="*/ 4227646 h 8455292"/>
              <a:gd name="connsiteX7" fmla="*/ 4227646 w 7274202"/>
              <a:gd name="connsiteY7" fmla="*/ 0 h 845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4202" h="8455292">
                <a:moveTo>
                  <a:pt x="4227646" y="0"/>
                </a:moveTo>
                <a:cubicBezTo>
                  <a:pt x="5395078" y="0"/>
                  <a:pt x="6451990" y="473196"/>
                  <a:pt x="7217043" y="1238249"/>
                </a:cubicBezTo>
                <a:lnTo>
                  <a:pt x="7274202" y="1301140"/>
                </a:lnTo>
                <a:lnTo>
                  <a:pt x="7274202" y="7154152"/>
                </a:lnTo>
                <a:lnTo>
                  <a:pt x="7217043" y="7217043"/>
                </a:lnTo>
                <a:cubicBezTo>
                  <a:pt x="6451990" y="7982097"/>
                  <a:pt x="5395078" y="8455292"/>
                  <a:pt x="4227646" y="8455292"/>
                </a:cubicBezTo>
                <a:cubicBezTo>
                  <a:pt x="1892782" y="8455292"/>
                  <a:pt x="0" y="6562510"/>
                  <a:pt x="0" y="4227646"/>
                </a:cubicBezTo>
                <a:cubicBezTo>
                  <a:pt x="0" y="1892782"/>
                  <a:pt x="1892782" y="0"/>
                  <a:pt x="4227646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961714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x1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2C0A422-248B-0648-8780-CE7B5F7D1B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40042" y="2286000"/>
            <a:ext cx="12199772" cy="912018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67357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x9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5AEF35D-29CF-2341-84C8-5C5E81F740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73213" y="1024001"/>
            <a:ext cx="8485187" cy="1272857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2188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up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50541B-E931-2347-8CA8-B4382B6B44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93088" y="829340"/>
            <a:ext cx="7974012" cy="1203605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F307B90-2CCC-0B4B-8B74-AA385B2900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80465" y="841248"/>
            <a:ext cx="7927975" cy="380365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EA979289-3F52-3843-9E05-2C81886F4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501730" y="4933950"/>
            <a:ext cx="7906710" cy="79314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6125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8">
            <a:extLst>
              <a:ext uri="{FF2B5EF4-FFF2-40B4-BE49-F238E27FC236}">
                <a16:creationId xmlns:a16="http://schemas.microsoft.com/office/drawing/2014/main" id="{C193D7FC-8C11-1E49-AD09-18E4C0EA66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45675" y="4065616"/>
            <a:ext cx="5056611" cy="5056611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7A7C792-369D-FD4D-BD55-BC333F49A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092B0F-4F86-4240-8788-08AF975426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941" y="2200713"/>
            <a:ext cx="21611907" cy="1371600"/>
          </a:xfrm>
        </p:spPr>
        <p:txBody>
          <a:bodyPr lIns="109728">
            <a:normAutofit/>
          </a:bodyPr>
          <a:lstStyle>
            <a:lvl1pPr marL="0" indent="0">
              <a:buFontTx/>
              <a:buNone/>
              <a:defRPr sz="44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8">
            <a:extLst>
              <a:ext uri="{FF2B5EF4-FFF2-40B4-BE49-F238E27FC236}">
                <a16:creationId xmlns:a16="http://schemas.microsoft.com/office/drawing/2014/main" id="{3D5A4D7F-B3BC-B24C-B2CB-FC64944783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665282" y="4065616"/>
            <a:ext cx="5056611" cy="5056611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610B7D29-2AAF-7040-8858-979110BF09E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976073" y="4065616"/>
            <a:ext cx="5056611" cy="5056611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7789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F9C1A4-6D74-5640-A765-AC446DBBC0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940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 Squa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C410EEE-CD20-E74B-B73A-6D7901CC10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7070" y="818709"/>
            <a:ext cx="3763925" cy="37673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F1AD9C98-DCA8-C84A-B720-3F181FF740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332463" y="818709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568040CF-1E94-6842-9194-713C2B4BDA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477856" y="818709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B9045221-2AA6-E44B-84EE-F3D3E0324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3250" y="818709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5CD8E3D7-A3EC-7B42-8FFA-3C4BF37734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08335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9077D294-559B-EE48-B80E-3C207D36CE0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353728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0" name="Picture Placeholder 19">
            <a:extLst>
              <a:ext uri="{FF2B5EF4-FFF2-40B4-BE49-F238E27FC236}">
                <a16:creationId xmlns:a16="http://schemas.microsoft.com/office/drawing/2014/main" id="{7CFB663F-34ED-C64A-A8CE-0B95B2C20E0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499121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B9B0DB19-6146-9845-9A6E-3E42B76CB1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644515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2" name="Picture Placeholder 19">
            <a:extLst>
              <a:ext uri="{FF2B5EF4-FFF2-40B4-BE49-F238E27FC236}">
                <a16:creationId xmlns:a16="http://schemas.microsoft.com/office/drawing/2014/main" id="{9D778AF7-79A7-6346-8335-4035E51FB8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8335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3" name="Picture Placeholder 19">
            <a:extLst>
              <a:ext uri="{FF2B5EF4-FFF2-40B4-BE49-F238E27FC236}">
                <a16:creationId xmlns:a16="http://schemas.microsoft.com/office/drawing/2014/main" id="{0A9DA65B-9544-AE45-9166-7D9FC65DE0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53728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FC0E6548-EB08-4142-8A9B-27A5F75362A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499121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5" name="Picture Placeholder 19">
            <a:extLst>
              <a:ext uri="{FF2B5EF4-FFF2-40B4-BE49-F238E27FC236}">
                <a16:creationId xmlns:a16="http://schemas.microsoft.com/office/drawing/2014/main" id="{685AF2B8-3BFC-8547-8261-EE94C759F9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0644515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1087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08975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 Circl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1814E18F-DEAD-3440-89FF-ED77D4973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82382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8184F7FF-79C2-8E43-A182-46AD7E6BA6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138187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3E1BD2F4-8C87-3B4B-8A7E-5586669982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493992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B3556D9A-278E-3349-9F00-450772CE1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849796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AE4D50C5-8010-B641-B54C-AF2A8B059E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82382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29414DEF-3FA1-6E41-BD50-FDE8681962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138187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49CD13AE-1240-3443-AA7F-31D381E7AB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493992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B3D4F6EC-C061-444C-B04A-2AC7640B365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849796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60683886-D1ED-2040-A0F6-A2D3F45B00F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82382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0" name="Picture Placeholder 18">
            <a:extLst>
              <a:ext uri="{FF2B5EF4-FFF2-40B4-BE49-F238E27FC236}">
                <a16:creationId xmlns:a16="http://schemas.microsoft.com/office/drawing/2014/main" id="{BA9ECCE1-D72E-9142-A6C8-8E44D2E481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138187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1" name="Picture Placeholder 18">
            <a:extLst>
              <a:ext uri="{FF2B5EF4-FFF2-40B4-BE49-F238E27FC236}">
                <a16:creationId xmlns:a16="http://schemas.microsoft.com/office/drawing/2014/main" id="{8698A784-4FA1-1E42-88CE-84F83EB027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7493992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2" name="Picture Placeholder 18">
            <a:extLst>
              <a:ext uri="{FF2B5EF4-FFF2-40B4-BE49-F238E27FC236}">
                <a16:creationId xmlns:a16="http://schemas.microsoft.com/office/drawing/2014/main" id="{B71F79FD-2BF6-6447-B86B-3DDB17D64BF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1849796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39548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3DF5BD-52A3-BD4C-A507-D95C6EAD8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F97EDB-6D64-4449-94E7-4BDB5EDFE7C8}"/>
              </a:ext>
            </a:extLst>
          </p:cNvPr>
          <p:cNvSpPr/>
          <p:nvPr userDrawn="1"/>
        </p:nvSpPr>
        <p:spPr>
          <a:xfrm>
            <a:off x="0" y="0"/>
            <a:ext cx="24387175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460BE-3453-D844-A023-CFBD922C5470}"/>
              </a:ext>
            </a:extLst>
          </p:cNvPr>
          <p:cNvSpPr/>
          <p:nvPr userDrawn="1"/>
        </p:nvSpPr>
        <p:spPr>
          <a:xfrm>
            <a:off x="0" y="12213771"/>
            <a:ext cx="24387175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AA28C4-1A3A-3E46-BA89-B2711A5E9C60}"/>
              </a:ext>
            </a:extLst>
          </p:cNvPr>
          <p:cNvSpPr/>
          <p:nvPr userDrawn="1"/>
        </p:nvSpPr>
        <p:spPr>
          <a:xfrm rot="16200000">
            <a:off x="-6106886" y="6106886"/>
            <a:ext cx="13716003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0D925-D952-014F-9A24-5F8DD6105946}"/>
              </a:ext>
            </a:extLst>
          </p:cNvPr>
          <p:cNvSpPr/>
          <p:nvPr userDrawn="1"/>
        </p:nvSpPr>
        <p:spPr>
          <a:xfrm rot="16200000">
            <a:off x="16778059" y="6106884"/>
            <a:ext cx="13716003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408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D2565-98A1-FC47-95C2-90450CC4B9CA}"/>
              </a:ext>
            </a:extLst>
          </p:cNvPr>
          <p:cNvSpPr/>
          <p:nvPr userDrawn="1"/>
        </p:nvSpPr>
        <p:spPr>
          <a:xfrm>
            <a:off x="1541417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66A491-1E6A-284D-84ED-F5FA3888DA73}"/>
              </a:ext>
            </a:extLst>
          </p:cNvPr>
          <p:cNvSpPr/>
          <p:nvPr userDrawn="1"/>
        </p:nvSpPr>
        <p:spPr>
          <a:xfrm>
            <a:off x="3370613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E63E6-59D2-B94E-B2C1-9ECD1A39DEA3}"/>
              </a:ext>
            </a:extLst>
          </p:cNvPr>
          <p:cNvSpPr/>
          <p:nvPr userDrawn="1"/>
        </p:nvSpPr>
        <p:spPr>
          <a:xfrm>
            <a:off x="5199809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AD0A4-6EBE-D044-BD8D-9B595DF0734E}"/>
              </a:ext>
            </a:extLst>
          </p:cNvPr>
          <p:cNvSpPr/>
          <p:nvPr userDrawn="1"/>
        </p:nvSpPr>
        <p:spPr>
          <a:xfrm>
            <a:off x="7029005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681471-F9D1-DA43-8FEC-B5400C838C4A}"/>
              </a:ext>
            </a:extLst>
          </p:cNvPr>
          <p:cNvSpPr/>
          <p:nvPr userDrawn="1"/>
        </p:nvSpPr>
        <p:spPr>
          <a:xfrm>
            <a:off x="8858201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D6611-28DE-954F-AAAE-43AF78B04F68}"/>
              </a:ext>
            </a:extLst>
          </p:cNvPr>
          <p:cNvSpPr/>
          <p:nvPr userDrawn="1"/>
        </p:nvSpPr>
        <p:spPr>
          <a:xfrm>
            <a:off x="10687397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4BE2B-4691-6746-84C7-FBD23C5D9FA7}"/>
              </a:ext>
            </a:extLst>
          </p:cNvPr>
          <p:cNvSpPr/>
          <p:nvPr userDrawn="1"/>
        </p:nvSpPr>
        <p:spPr>
          <a:xfrm>
            <a:off x="12516593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480C11-329C-B241-BA13-E56CB0C66CA3}"/>
              </a:ext>
            </a:extLst>
          </p:cNvPr>
          <p:cNvSpPr/>
          <p:nvPr userDrawn="1"/>
        </p:nvSpPr>
        <p:spPr>
          <a:xfrm>
            <a:off x="14345789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6E7B5-C2B7-754C-9ABE-87F4684E5704}"/>
              </a:ext>
            </a:extLst>
          </p:cNvPr>
          <p:cNvSpPr/>
          <p:nvPr userDrawn="1"/>
        </p:nvSpPr>
        <p:spPr>
          <a:xfrm>
            <a:off x="16174985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716C3F-2DB8-684E-8C4D-3DCA2DAB6749}"/>
              </a:ext>
            </a:extLst>
          </p:cNvPr>
          <p:cNvSpPr/>
          <p:nvPr userDrawn="1"/>
        </p:nvSpPr>
        <p:spPr>
          <a:xfrm>
            <a:off x="18004181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F6D12F-7AE5-3740-86D9-FD30AF5F7465}"/>
              </a:ext>
            </a:extLst>
          </p:cNvPr>
          <p:cNvSpPr/>
          <p:nvPr userDrawn="1"/>
        </p:nvSpPr>
        <p:spPr>
          <a:xfrm>
            <a:off x="19833377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24B82-BFDF-4346-B988-4F1B730B7C10}"/>
              </a:ext>
            </a:extLst>
          </p:cNvPr>
          <p:cNvSpPr/>
          <p:nvPr userDrawn="1"/>
        </p:nvSpPr>
        <p:spPr>
          <a:xfrm>
            <a:off x="21682453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B00749-6CA6-134F-B4FA-79C33F8FE159}"/>
              </a:ext>
            </a:extLst>
          </p:cNvPr>
          <p:cNvSpPr/>
          <p:nvPr userDrawn="1"/>
        </p:nvSpPr>
        <p:spPr>
          <a:xfrm>
            <a:off x="0" y="0"/>
            <a:ext cx="24387175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A37395-721D-4649-BEAB-48E4C007A6A6}"/>
              </a:ext>
            </a:extLst>
          </p:cNvPr>
          <p:cNvSpPr/>
          <p:nvPr userDrawn="1"/>
        </p:nvSpPr>
        <p:spPr>
          <a:xfrm>
            <a:off x="0" y="12213771"/>
            <a:ext cx="24387175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E235C-85C9-004F-9C4A-2E78414DBAF7}"/>
              </a:ext>
            </a:extLst>
          </p:cNvPr>
          <p:cNvSpPr/>
          <p:nvPr userDrawn="1"/>
        </p:nvSpPr>
        <p:spPr>
          <a:xfrm rot="16200000">
            <a:off x="-6106886" y="6106886"/>
            <a:ext cx="13716003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E99DD4-0D19-2E49-86FE-94E8B8C21C89}"/>
              </a:ext>
            </a:extLst>
          </p:cNvPr>
          <p:cNvSpPr/>
          <p:nvPr userDrawn="1"/>
        </p:nvSpPr>
        <p:spPr>
          <a:xfrm rot="16200000">
            <a:off x="16778059" y="6106884"/>
            <a:ext cx="13716003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D279EB-BA0F-9041-94D0-BF08BD4AE5E4}"/>
              </a:ext>
            </a:extLst>
          </p:cNvPr>
          <p:cNvSpPr/>
          <p:nvPr userDrawn="1"/>
        </p:nvSpPr>
        <p:spPr>
          <a:xfrm rot="16200000">
            <a:off x="12003088" y="-10138369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D05B67-616B-F240-9B45-BB18B6602204}"/>
              </a:ext>
            </a:extLst>
          </p:cNvPr>
          <p:cNvSpPr/>
          <p:nvPr userDrawn="1"/>
        </p:nvSpPr>
        <p:spPr>
          <a:xfrm rot="16200000">
            <a:off x="12003088" y="-9376368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E06F81-3F35-3F41-B4A2-1D01E33346AA}"/>
              </a:ext>
            </a:extLst>
          </p:cNvPr>
          <p:cNvSpPr/>
          <p:nvPr userDrawn="1"/>
        </p:nvSpPr>
        <p:spPr>
          <a:xfrm rot="16200000">
            <a:off x="12003088" y="-8614367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BED741-030E-BC48-B99B-144E72A89002}"/>
              </a:ext>
            </a:extLst>
          </p:cNvPr>
          <p:cNvSpPr/>
          <p:nvPr userDrawn="1"/>
        </p:nvSpPr>
        <p:spPr>
          <a:xfrm rot="16200000">
            <a:off x="12003088" y="-7852366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7C9301-7C1A-9F44-9B07-95A19C79BF76}"/>
              </a:ext>
            </a:extLst>
          </p:cNvPr>
          <p:cNvSpPr/>
          <p:nvPr userDrawn="1"/>
        </p:nvSpPr>
        <p:spPr>
          <a:xfrm rot="16200000">
            <a:off x="12003088" y="-7090365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1699D1-1EA5-F44B-A7E5-F4E9C7DD65B2}"/>
              </a:ext>
            </a:extLst>
          </p:cNvPr>
          <p:cNvSpPr/>
          <p:nvPr userDrawn="1"/>
        </p:nvSpPr>
        <p:spPr>
          <a:xfrm rot="16200000">
            <a:off x="12003088" y="-6328364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EA17D1-014D-224E-A7BC-27751461F1A2}"/>
              </a:ext>
            </a:extLst>
          </p:cNvPr>
          <p:cNvSpPr/>
          <p:nvPr userDrawn="1"/>
        </p:nvSpPr>
        <p:spPr>
          <a:xfrm rot="16200000">
            <a:off x="12003088" y="-5566363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473D5E-2DCC-824D-BE54-D1D33EE5B246}"/>
              </a:ext>
            </a:extLst>
          </p:cNvPr>
          <p:cNvSpPr/>
          <p:nvPr userDrawn="1"/>
        </p:nvSpPr>
        <p:spPr>
          <a:xfrm rot="16200000">
            <a:off x="12003088" y="-4804362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3C95BD-B158-F944-AFF1-05B013759F01}"/>
              </a:ext>
            </a:extLst>
          </p:cNvPr>
          <p:cNvSpPr/>
          <p:nvPr userDrawn="1"/>
        </p:nvSpPr>
        <p:spPr>
          <a:xfrm rot="16200000">
            <a:off x="12003088" y="-4042361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48E04B-D203-094E-ADA7-4A37420AA053}"/>
              </a:ext>
            </a:extLst>
          </p:cNvPr>
          <p:cNvSpPr/>
          <p:nvPr userDrawn="1"/>
        </p:nvSpPr>
        <p:spPr>
          <a:xfrm rot="16200000">
            <a:off x="12003088" y="-3280360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C236A3-16B3-0F47-8CE2-C5F06229655C}"/>
              </a:ext>
            </a:extLst>
          </p:cNvPr>
          <p:cNvSpPr/>
          <p:nvPr userDrawn="1"/>
        </p:nvSpPr>
        <p:spPr>
          <a:xfrm rot="16200000">
            <a:off x="12003088" y="-2518359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1FC399-E933-314E-B3AD-0B60BC555476}"/>
              </a:ext>
            </a:extLst>
          </p:cNvPr>
          <p:cNvSpPr/>
          <p:nvPr userDrawn="1"/>
        </p:nvSpPr>
        <p:spPr>
          <a:xfrm rot="16200000">
            <a:off x="12003088" y="-1756358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25E8FD-52E1-2648-ACE0-8531931EF487}"/>
              </a:ext>
            </a:extLst>
          </p:cNvPr>
          <p:cNvSpPr/>
          <p:nvPr userDrawn="1"/>
        </p:nvSpPr>
        <p:spPr>
          <a:xfrm rot="16200000">
            <a:off x="12003088" y="-994357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7BA523-2765-4847-961A-F4465E895091}"/>
              </a:ext>
            </a:extLst>
          </p:cNvPr>
          <p:cNvSpPr/>
          <p:nvPr userDrawn="1"/>
        </p:nvSpPr>
        <p:spPr>
          <a:xfrm rot="16200000">
            <a:off x="12003088" y="-232361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6BEA8D-F16D-334C-A9E0-2FE699DEA53B}"/>
              </a:ext>
            </a:extLst>
          </p:cNvPr>
          <p:cNvCxnSpPr>
            <a:cxnSpLocks/>
          </p:cNvCxnSpPr>
          <p:nvPr userDrawn="1"/>
        </p:nvCxnSpPr>
        <p:spPr>
          <a:xfrm>
            <a:off x="1515291" y="0"/>
            <a:ext cx="0" cy="13716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D29511-596D-DB4A-B4D7-1B6D525AEDFC}"/>
              </a:ext>
            </a:extLst>
          </p:cNvPr>
          <p:cNvCxnSpPr>
            <a:cxnSpLocks/>
          </p:cNvCxnSpPr>
          <p:nvPr userDrawn="1"/>
        </p:nvCxnSpPr>
        <p:spPr>
          <a:xfrm>
            <a:off x="22855928" y="0"/>
            <a:ext cx="0" cy="1371600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C2C59A-9653-F147-976A-152D54865DE4}"/>
              </a:ext>
            </a:extLst>
          </p:cNvPr>
          <p:cNvCxnSpPr>
            <a:cxnSpLocks/>
          </p:cNvCxnSpPr>
          <p:nvPr userDrawn="1"/>
        </p:nvCxnSpPr>
        <p:spPr>
          <a:xfrm>
            <a:off x="0" y="1489166"/>
            <a:ext cx="2438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98A38A-F3F1-0846-A80C-9E14AF576A5E}"/>
              </a:ext>
            </a:extLst>
          </p:cNvPr>
          <p:cNvCxnSpPr>
            <a:cxnSpLocks/>
          </p:cNvCxnSpPr>
          <p:nvPr userDrawn="1"/>
        </p:nvCxnSpPr>
        <p:spPr>
          <a:xfrm>
            <a:off x="0" y="12170229"/>
            <a:ext cx="2438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208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: 3x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026D6-A454-D542-8AE0-17D2BA9CAD7A}"/>
              </a:ext>
            </a:extLst>
          </p:cNvPr>
          <p:cNvCxnSpPr>
            <a:cxnSpLocks/>
          </p:cNvCxnSpPr>
          <p:nvPr userDrawn="1"/>
        </p:nvCxnSpPr>
        <p:spPr>
          <a:xfrm>
            <a:off x="1388941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C36EE-755A-C348-ADE5-8B17FB667531}"/>
              </a:ext>
            </a:extLst>
          </p:cNvPr>
          <p:cNvCxnSpPr>
            <a:cxnSpLocks/>
          </p:cNvCxnSpPr>
          <p:nvPr userDrawn="1"/>
        </p:nvCxnSpPr>
        <p:spPr>
          <a:xfrm>
            <a:off x="4997610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009C63-85A0-2F4B-BE23-A581B989BFB7}"/>
              </a:ext>
            </a:extLst>
          </p:cNvPr>
          <p:cNvCxnSpPr>
            <a:cxnSpLocks/>
          </p:cNvCxnSpPr>
          <p:nvPr userDrawn="1"/>
        </p:nvCxnSpPr>
        <p:spPr>
          <a:xfrm>
            <a:off x="8606279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E10AFC-F6FD-F44B-9A85-538422EEB00E}"/>
              </a:ext>
            </a:extLst>
          </p:cNvPr>
          <p:cNvCxnSpPr>
            <a:cxnSpLocks/>
          </p:cNvCxnSpPr>
          <p:nvPr userDrawn="1"/>
        </p:nvCxnSpPr>
        <p:spPr>
          <a:xfrm>
            <a:off x="12214948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805AB2-452F-0041-9E4B-C20BAD0DFB40}"/>
              </a:ext>
            </a:extLst>
          </p:cNvPr>
          <p:cNvCxnSpPr>
            <a:cxnSpLocks/>
          </p:cNvCxnSpPr>
          <p:nvPr userDrawn="1"/>
        </p:nvCxnSpPr>
        <p:spPr>
          <a:xfrm>
            <a:off x="23040953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504C0-101D-A942-9AB4-F8867333C95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1630521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02025E-F506-704C-802F-99F9B826A5E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-1496297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5BB55E-876E-844F-AA0E-B4989293173F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-4623115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A8D16B-CBEA-8F41-9EB4-ACB9BCE4F6F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-7749933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A0870F-151D-9340-B941-6C02714B2FC1}"/>
              </a:ext>
            </a:extLst>
          </p:cNvPr>
          <p:cNvCxnSpPr>
            <a:cxnSpLocks/>
          </p:cNvCxnSpPr>
          <p:nvPr userDrawn="1"/>
        </p:nvCxnSpPr>
        <p:spPr>
          <a:xfrm>
            <a:off x="15823617" y="3056020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E3D3D-3C55-464D-8F51-BC021F9DD8CA}"/>
              </a:ext>
            </a:extLst>
          </p:cNvPr>
          <p:cNvCxnSpPr>
            <a:cxnSpLocks/>
          </p:cNvCxnSpPr>
          <p:nvPr userDrawn="1"/>
        </p:nvCxnSpPr>
        <p:spPr>
          <a:xfrm>
            <a:off x="19432286" y="3056020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51140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: 2x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97D1A-FF92-544D-A9ED-3A94ED32BCBF}"/>
              </a:ext>
            </a:extLst>
          </p:cNvPr>
          <p:cNvGrpSpPr/>
          <p:nvPr userDrawn="1"/>
        </p:nvGrpSpPr>
        <p:grpSpPr>
          <a:xfrm>
            <a:off x="1380087" y="4855324"/>
            <a:ext cx="21660866" cy="3285786"/>
            <a:chOff x="1380087" y="3056020"/>
            <a:chExt cx="21660866" cy="328578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A8D16B-CBEA-8F41-9EB4-ACB9BCE4F6F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194896" y="-7749933"/>
              <a:ext cx="0" cy="2161190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B8D0BA-0AE6-EC4F-AFA0-818A00EB32BF}"/>
                </a:ext>
              </a:extLst>
            </p:cNvPr>
            <p:cNvGrpSpPr/>
            <p:nvPr userDrawn="1"/>
          </p:nvGrpSpPr>
          <p:grpSpPr>
            <a:xfrm>
              <a:off x="1388941" y="3056020"/>
              <a:ext cx="21652012" cy="3285786"/>
              <a:chOff x="1388941" y="3056018"/>
              <a:chExt cx="21652012" cy="9870457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C8C026D6-A454-D542-8AE0-17D2BA9CAD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8941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E9C36EE-755A-C348-ADE5-8B17FB6675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7610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A009C63-85A0-2F4B-BE23-A581B989BF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606279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3E10AFC-F6FD-F44B-9A85-538422EEB0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214948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0805AB2-452F-0041-9E4B-C20BAD0DFB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40953" y="3056018"/>
                <a:ext cx="0" cy="9870457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9A0870F-151D-9340-B941-6C02714B2F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5823617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6E3D3D-3C55-464D-8F51-BC021F9DD8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432286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34A42A-A7CB-7440-B964-9A6C2A66357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186041" y="-4623115"/>
              <a:ext cx="0" cy="2161190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04C787-B85D-6745-A536-5E462DFAD4AD}"/>
              </a:ext>
            </a:extLst>
          </p:cNvPr>
          <p:cNvGrpSpPr/>
          <p:nvPr userDrawn="1"/>
        </p:nvGrpSpPr>
        <p:grpSpPr>
          <a:xfrm>
            <a:off x="1351137" y="8016397"/>
            <a:ext cx="21694732" cy="3140787"/>
            <a:chOff x="1351137" y="7190486"/>
            <a:chExt cx="21694732" cy="3140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3B1009-D1DD-DA46-8D47-5DC38F4C0854}"/>
                </a:ext>
              </a:extLst>
            </p:cNvPr>
            <p:cNvGrpSpPr/>
            <p:nvPr userDrawn="1"/>
          </p:nvGrpSpPr>
          <p:grpSpPr>
            <a:xfrm>
              <a:off x="1393857" y="7190486"/>
              <a:ext cx="21652012" cy="3140787"/>
              <a:chOff x="1388941" y="3056021"/>
              <a:chExt cx="21652012" cy="943488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53D79EA-E3DC-E84A-B530-2C210C8E0A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8941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06EA5B2-C367-E64E-AE93-E062FB7B24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7610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716EE71-1FCE-7F48-8D0E-376C1FFA37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606279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5B994A-951D-084C-9799-9B2B0A1F48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214948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F5840E-A269-E64F-A541-21CB264BFF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40953" y="3546022"/>
                <a:ext cx="0" cy="894488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3564798-6CE2-3C43-8B17-7BD8385115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5823617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64496BB-979B-7144-A378-53CF9664D5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432286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47C3FD-7A69-6B41-80E0-6A425A60B0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1137" y="10317304"/>
              <a:ext cx="21689816" cy="1396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57229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7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8646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0A6E35E-E240-8F43-87D0-EC13E9B016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7835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807AF3A3-613C-0B46-A73C-D4CAEB12C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3435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32A99B18-BE81-9A48-AB74-2FA68D48B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3435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959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0A6E35E-E240-8F43-87D0-EC13E9B016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7835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5C1CEB3C-3E83-184B-97B3-1B97081126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3393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807AF3A3-613C-0B46-A73C-D4CAEB12C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3435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32A99B18-BE81-9A48-AB74-2FA68D48B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3435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0E2B96AF-5B48-C541-ABC9-0F9AE09D3D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12356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4204D678-1313-D140-965F-9A0573943C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212356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006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0A6E35E-E240-8F43-87D0-EC13E9B016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7835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5C1CEB3C-3E83-184B-97B3-1B97081126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3393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18">
            <a:extLst>
              <a:ext uri="{FF2B5EF4-FFF2-40B4-BE49-F238E27FC236}">
                <a16:creationId xmlns:a16="http://schemas.microsoft.com/office/drawing/2014/main" id="{A5960CF8-68A7-1A47-80D4-9C4D054534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493579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807AF3A3-613C-0B46-A73C-D4CAEB12C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3435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32A99B18-BE81-9A48-AB74-2FA68D48B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3435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0E2B96AF-5B48-C541-ABC9-0F9AE09D3D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12356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4204D678-1313-D140-965F-9A0573943C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212356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EB65A1DF-08ED-D346-BC56-E1B62FE089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042542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3" name="Text Placeholder 34">
            <a:extLst>
              <a:ext uri="{FF2B5EF4-FFF2-40B4-BE49-F238E27FC236}">
                <a16:creationId xmlns:a16="http://schemas.microsoft.com/office/drawing/2014/main" id="{21413E0E-2BEC-CE49-AB43-1E5800A346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2542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313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13 Image Flush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2C1A7CD-F849-0844-BD28-38AC3DDF3A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420600" y="0"/>
            <a:ext cx="11966575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/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7308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9.6 Image Flush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092DEDE-4211-354D-90F0-DF7243317E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03537" y="0"/>
            <a:ext cx="8783638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/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886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>
                    <a:tint val="75000"/>
                  </a:schemeClr>
                </a:solidFill>
                <a:latin typeface="Community" panose="02000303040000020003" pitchFamily="2" charset="0"/>
              </a:defRPr>
            </a:lvl1pPr>
          </a:lstStyle>
          <a:p>
            <a:fld id="{64800920-F681-634B-B5A0-62F0B9073C06}" type="datetimeFigureOut">
              <a:rPr lang="en-US" smtClean="0"/>
              <a:pPr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>
                    <a:tint val="75000"/>
                  </a:schemeClr>
                </a:solidFill>
                <a:latin typeface="Community" panose="0200030304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>
                    <a:tint val="75000"/>
                  </a:schemeClr>
                </a:solidFill>
                <a:latin typeface="Community" panose="02000303040000020003" pitchFamily="2" charset="0"/>
              </a:defRPr>
            </a:lvl1pPr>
          </a:lstStyle>
          <a:p>
            <a:fld id="{9386954D-29FB-504B-A61A-AC325EBF3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6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0" r:id="rId2"/>
    <p:sldLayoutId id="2147483682" r:id="rId3"/>
    <p:sldLayoutId id="2147483782" r:id="rId4"/>
    <p:sldLayoutId id="2147483781" r:id="rId5"/>
    <p:sldLayoutId id="2147483780" r:id="rId6"/>
    <p:sldLayoutId id="2147483779" r:id="rId7"/>
    <p:sldLayoutId id="2147483692" r:id="rId8"/>
    <p:sldLayoutId id="2147483701" r:id="rId9"/>
    <p:sldLayoutId id="2147483698" r:id="rId10"/>
    <p:sldLayoutId id="2147483700" r:id="rId11"/>
    <p:sldLayoutId id="2147483693" r:id="rId12"/>
    <p:sldLayoutId id="2147483778" r:id="rId13"/>
    <p:sldLayoutId id="2147483699" r:id="rId14"/>
    <p:sldLayoutId id="2147483694" r:id="rId15"/>
    <p:sldLayoutId id="2147483696" r:id="rId16"/>
    <p:sldLayoutId id="2147483737" r:id="rId17"/>
    <p:sldLayoutId id="2147483695" r:id="rId18"/>
    <p:sldLayoutId id="2147483685" r:id="rId19"/>
    <p:sldLayoutId id="2147483697" r:id="rId20"/>
    <p:sldLayoutId id="2147483679" r:id="rId21"/>
    <p:sldLayoutId id="2147483691" r:id="rId22"/>
    <p:sldLayoutId id="2147483784" r:id="rId23"/>
    <p:sldLayoutId id="2147483786" r:id="rId2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0" i="0" kern="1200">
          <a:solidFill>
            <a:schemeClr val="accent6"/>
          </a:solidFill>
          <a:latin typeface="Community" panose="02000303040000020003" pitchFamily="2" charset="0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1" userDrawn="1">
          <p15:clr>
            <a:srgbClr val="F26B43"/>
          </p15:clr>
        </p15:guide>
        <p15:guide id="3" pos="961" userDrawn="1">
          <p15:clr>
            <a:srgbClr val="F26B43"/>
          </p15:clr>
        </p15:guide>
        <p15:guide id="4" pos="14353" userDrawn="1">
          <p15:clr>
            <a:srgbClr val="F26B43"/>
          </p15:clr>
        </p15:guide>
        <p15:guide id="5" orient="horz" pos="7680" userDrawn="1">
          <p15:clr>
            <a:srgbClr val="F26B43"/>
          </p15:clr>
        </p15:guide>
        <p15:guide id="6" orient="horz" pos="936" userDrawn="1">
          <p15:clr>
            <a:srgbClr val="F26B43"/>
          </p15:clr>
        </p15:guide>
        <p15:guide id="7" pos="9961" userDrawn="1">
          <p15:clr>
            <a:srgbClr val="A4A3A4"/>
          </p15:clr>
        </p15:guide>
        <p15:guide id="8" pos="10177" userDrawn="1">
          <p15:clr>
            <a:srgbClr val="A4A3A4"/>
          </p15:clr>
        </p15:guide>
        <p15:guide id="9" pos="9769" userDrawn="1">
          <p15:clr>
            <a:srgbClr val="A4A3A4"/>
          </p15:clr>
        </p15:guide>
        <p15:guide id="10" pos="5161" userDrawn="1">
          <p15:clr>
            <a:srgbClr val="A4A3A4"/>
          </p15:clr>
        </p15:guide>
        <p15:guide id="11" pos="5353" userDrawn="1">
          <p15:clr>
            <a:srgbClr val="A4A3A4"/>
          </p15:clr>
        </p15:guide>
        <p15:guide id="12" pos="5569" userDrawn="1">
          <p15:clr>
            <a:srgbClr val="A4A3A4"/>
          </p15:clr>
        </p15:guide>
        <p15:guide id="13" pos="7873" userDrawn="1">
          <p15:clr>
            <a:srgbClr val="A4A3A4"/>
          </p15:clr>
        </p15:guide>
        <p15:guide id="14" pos="748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Gallaspy/dse_203_final_projec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8F81E7-1597-4347-8935-4C4D4BEEB539}"/>
              </a:ext>
            </a:extLst>
          </p:cNvPr>
          <p:cNvSpPr/>
          <p:nvPr/>
        </p:nvSpPr>
        <p:spPr>
          <a:xfrm>
            <a:off x="-1" y="9956800"/>
            <a:ext cx="24387175" cy="3759199"/>
          </a:xfrm>
          <a:prstGeom prst="rect">
            <a:avLst/>
          </a:prstGeom>
          <a:solidFill>
            <a:srgbClr val="E7E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FC68EA-68F9-EE4A-809C-8379E7B54E9D}"/>
              </a:ext>
            </a:extLst>
          </p:cNvPr>
          <p:cNvGrpSpPr/>
          <p:nvPr/>
        </p:nvGrpSpPr>
        <p:grpSpPr>
          <a:xfrm rot="16200000">
            <a:off x="-1718693" y="-1003838"/>
            <a:ext cx="14664266" cy="14664266"/>
            <a:chOff x="6061747" y="1538838"/>
            <a:chExt cx="10553467" cy="1055346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C837E3-9942-DA45-8837-C5FD8642AA75}"/>
                </a:ext>
              </a:extLst>
            </p:cNvPr>
            <p:cNvSpPr/>
            <p:nvPr/>
          </p:nvSpPr>
          <p:spPr>
            <a:xfrm>
              <a:off x="6061747" y="1538838"/>
              <a:ext cx="10553467" cy="10553467"/>
            </a:xfrm>
            <a:prstGeom prst="ellipse">
              <a:avLst/>
            </a:prstGeom>
            <a:solidFill>
              <a:srgbClr val="FBE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B9BE61-ECB4-2143-81EC-161D31913B6F}"/>
                </a:ext>
              </a:extLst>
            </p:cNvPr>
            <p:cNvSpPr/>
            <p:nvPr/>
          </p:nvSpPr>
          <p:spPr>
            <a:xfrm>
              <a:off x="6061747" y="2605020"/>
              <a:ext cx="2096825" cy="8421104"/>
            </a:xfrm>
            <a:custGeom>
              <a:avLst/>
              <a:gdLst>
                <a:gd name="connsiteX0" fmla="*/ 2096825 w 2096825"/>
                <a:gd name="connsiteY0" fmla="*/ 0 h 8421104"/>
                <a:gd name="connsiteX1" fmla="*/ 2096825 w 2096825"/>
                <a:gd name="connsiteY1" fmla="*/ 8421104 h 8421104"/>
                <a:gd name="connsiteX2" fmla="*/ 1920242 w 2096825"/>
                <a:gd name="connsiteY2" fmla="*/ 8282337 h 8421104"/>
                <a:gd name="connsiteX3" fmla="*/ 0 w 2096825"/>
                <a:gd name="connsiteY3" fmla="*/ 4210553 h 8421104"/>
                <a:gd name="connsiteX4" fmla="*/ 1920242 w 2096825"/>
                <a:gd name="connsiteY4" fmla="*/ 138768 h 84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25" h="8421104">
                  <a:moveTo>
                    <a:pt x="2096825" y="0"/>
                  </a:moveTo>
                  <a:lnTo>
                    <a:pt x="2096825" y="8421104"/>
                  </a:lnTo>
                  <a:lnTo>
                    <a:pt x="1920242" y="8282337"/>
                  </a:lnTo>
                  <a:cubicBezTo>
                    <a:pt x="747502" y="7314506"/>
                    <a:pt x="0" y="5849823"/>
                    <a:pt x="0" y="4210553"/>
                  </a:cubicBezTo>
                  <a:cubicBezTo>
                    <a:pt x="0" y="2571281"/>
                    <a:pt x="747502" y="1106598"/>
                    <a:pt x="1920242" y="13876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John Jersin">
            <a:extLst>
              <a:ext uri="{FF2B5EF4-FFF2-40B4-BE49-F238E27FC236}">
                <a16:creationId xmlns:a16="http://schemas.microsoft.com/office/drawing/2014/main" id="{82C945D4-F882-C94A-B022-AB3C495BB41D}"/>
              </a:ext>
            </a:extLst>
          </p:cNvPr>
          <p:cNvSpPr txBox="1"/>
          <p:nvPr/>
        </p:nvSpPr>
        <p:spPr>
          <a:xfrm>
            <a:off x="2088755" y="10782444"/>
            <a:ext cx="14079484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Community" panose="02000303040000020003" pitchFamily="2" charset="0"/>
              </a:rPr>
              <a:t>December 6, 2019</a:t>
            </a:r>
            <a:endParaRPr sz="2800" dirty="0">
              <a:solidFill>
                <a:schemeClr val="bg1"/>
              </a:solidFill>
              <a:latin typeface="Community" panose="02000303040000020003" pitchFamily="2" charset="0"/>
            </a:endParaRPr>
          </a:p>
        </p:txBody>
      </p:sp>
      <p:sp>
        <p:nvSpPr>
          <p:cNvPr id="14" name="John Jersin">
            <a:extLst>
              <a:ext uri="{FF2B5EF4-FFF2-40B4-BE49-F238E27FC236}">
                <a16:creationId xmlns:a16="http://schemas.microsoft.com/office/drawing/2014/main" id="{8BAEE9B2-C695-7343-B691-EBF36790E6F3}"/>
              </a:ext>
            </a:extLst>
          </p:cNvPr>
          <p:cNvSpPr txBox="1"/>
          <p:nvPr/>
        </p:nvSpPr>
        <p:spPr>
          <a:xfrm>
            <a:off x="2093129" y="7848600"/>
            <a:ext cx="14079484" cy="12788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20000"/>
              </a:lnSpc>
            </a:pPr>
            <a:r>
              <a:rPr lang="en-US" sz="3600" dirty="0">
                <a:solidFill>
                  <a:schemeClr val="accent6"/>
                </a:solidFill>
                <a:latin typeface="Community" panose="02000303040000020003" pitchFamily="2" charset="0"/>
              </a:rPr>
              <a:t>Mike </a:t>
            </a:r>
            <a:r>
              <a:rPr lang="en-US" sz="3600" dirty="0" err="1">
                <a:solidFill>
                  <a:schemeClr val="accent6"/>
                </a:solidFill>
                <a:latin typeface="Community" panose="02000303040000020003" pitchFamily="2" charset="0"/>
              </a:rPr>
              <a:t>Gallaspy</a:t>
            </a:r>
            <a:r>
              <a:rPr lang="en-US" sz="3600" dirty="0">
                <a:solidFill>
                  <a:schemeClr val="accent6"/>
                </a:solidFill>
                <a:latin typeface="Community" panose="02000303040000020003" pitchFamily="2" charset="0"/>
              </a:rPr>
              <a:t>, Ashok Mondal, Kevin Kannappan &amp; Sathish </a:t>
            </a:r>
            <a:r>
              <a:rPr lang="en-US" sz="3600" dirty="0" err="1">
                <a:solidFill>
                  <a:schemeClr val="accent6"/>
                </a:solidFill>
                <a:latin typeface="Community" panose="02000303040000020003" pitchFamily="2" charset="0"/>
              </a:rPr>
              <a:t>Masilamani</a:t>
            </a:r>
            <a:endParaRPr lang="en-US" sz="3600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defTabSz="1828526">
              <a:lnSpc>
                <a:spcPct val="120000"/>
              </a:lnSpc>
            </a:pPr>
            <a:r>
              <a:rPr lang="en-US" sz="3600" dirty="0">
                <a:solidFill>
                  <a:schemeClr val="accent6"/>
                </a:solidFill>
                <a:latin typeface="Community" panose="02000303040000020003" pitchFamily="2" charset="0"/>
              </a:rPr>
              <a:t>DSE 203: Data Integration &amp; ETL</a:t>
            </a:r>
          </a:p>
        </p:txBody>
      </p:sp>
      <p:sp>
        <p:nvSpPr>
          <p:cNvPr id="13" name="John Jersin">
            <a:extLst>
              <a:ext uri="{FF2B5EF4-FFF2-40B4-BE49-F238E27FC236}">
                <a16:creationId xmlns:a16="http://schemas.microsoft.com/office/drawing/2014/main" id="{D509E1E9-01EF-6940-9323-0FECF936ED99}"/>
              </a:ext>
            </a:extLst>
          </p:cNvPr>
          <p:cNvSpPr txBox="1"/>
          <p:nvPr/>
        </p:nvSpPr>
        <p:spPr>
          <a:xfrm>
            <a:off x="2058987" y="3200400"/>
            <a:ext cx="13832654" cy="27084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00000"/>
              </a:lnSpc>
            </a:pPr>
            <a:r>
              <a:rPr lang="en-US" sz="8800" dirty="0">
                <a:solidFill>
                  <a:schemeClr val="bg2"/>
                </a:solidFill>
                <a:latin typeface="Community Light" panose="02000303040000020003" pitchFamily="2" charset="0"/>
              </a:rPr>
              <a:t>Building a Knowledge Graph</a:t>
            </a:r>
          </a:p>
          <a:p>
            <a:pPr defTabSz="1828526">
              <a:lnSpc>
                <a:spcPct val="100000"/>
              </a:lnSpc>
            </a:pPr>
            <a:r>
              <a:rPr lang="en-US" sz="8800" dirty="0">
                <a:solidFill>
                  <a:schemeClr val="bg2"/>
                </a:solidFill>
                <a:latin typeface="Community Light" panose="02000303040000020003" pitchFamily="2" charset="0"/>
              </a:rPr>
              <a:t>for</a:t>
            </a:r>
            <a:endParaRPr sz="8800" dirty="0">
              <a:solidFill>
                <a:schemeClr val="bg2"/>
              </a:solidFill>
              <a:latin typeface="Community Light" panose="02000303040000020003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0B96FE-383B-A446-B084-2E6B000336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584" y="4680889"/>
            <a:ext cx="4179453" cy="10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21030A-BE17-474D-8CEE-8E02F440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74" y="2916194"/>
            <a:ext cx="21807225" cy="78836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46BD7-CB2A-CB4E-A452-99673D54C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LinkedIn: Gather accurate headcount measure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1FBCC8-5646-3147-9509-29B4B8A5BF41}"/>
              </a:ext>
            </a:extLst>
          </p:cNvPr>
          <p:cNvSpPr/>
          <p:nvPr/>
        </p:nvSpPr>
        <p:spPr>
          <a:xfrm>
            <a:off x="16611598" y="9951452"/>
            <a:ext cx="5605851" cy="601217"/>
          </a:xfrm>
          <a:prstGeom prst="roundRect">
            <a:avLst/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90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D5EB6BD-A268-934D-A212-A4CAACFA5A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3424809" y="431048"/>
            <a:ext cx="13471032" cy="12853903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2BCF34-E87D-3546-B2CC-5B754D945B66}"/>
              </a:ext>
            </a:extLst>
          </p:cNvPr>
          <p:cNvGrpSpPr/>
          <p:nvPr/>
        </p:nvGrpSpPr>
        <p:grpSpPr>
          <a:xfrm>
            <a:off x="3745624" y="1545147"/>
            <a:ext cx="10553467" cy="10553468"/>
            <a:chOff x="3745624" y="1545147"/>
            <a:chExt cx="10553467" cy="1055346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9AB830-B7D5-BA4E-B4AC-88565CDC475D}"/>
                </a:ext>
              </a:extLst>
            </p:cNvPr>
            <p:cNvSpPr/>
            <p:nvPr/>
          </p:nvSpPr>
          <p:spPr>
            <a:xfrm flipH="1">
              <a:off x="3745624" y="1545147"/>
              <a:ext cx="10553467" cy="10553468"/>
            </a:xfrm>
            <a:custGeom>
              <a:avLst/>
              <a:gdLst>
                <a:gd name="connsiteX0" fmla="*/ 1716554 w 10553467"/>
                <a:gd name="connsiteY0" fmla="*/ 9171016 h 10553468"/>
                <a:gd name="connsiteX1" fmla="*/ 1728776 w 10553467"/>
                <a:gd name="connsiteY1" fmla="*/ 9182668 h 10553468"/>
                <a:gd name="connsiteX2" fmla="*/ 1920206 w 10553467"/>
                <a:gd name="connsiteY2" fmla="*/ 9348489 h 10553468"/>
                <a:gd name="connsiteX3" fmla="*/ 1522000 w 10553467"/>
                <a:gd name="connsiteY3" fmla="*/ 8983280 h 10553468"/>
                <a:gd name="connsiteX4" fmla="*/ 1545518 w 10553467"/>
                <a:gd name="connsiteY4" fmla="*/ 9007948 h 10553468"/>
                <a:gd name="connsiteX5" fmla="*/ 1652382 w 10553467"/>
                <a:gd name="connsiteY5" fmla="*/ 9109834 h 10553468"/>
                <a:gd name="connsiteX6" fmla="*/ 1336896 w 10553467"/>
                <a:gd name="connsiteY6" fmla="*/ 8785553 h 10553468"/>
                <a:gd name="connsiteX7" fmla="*/ 1370798 w 10553467"/>
                <a:gd name="connsiteY7" fmla="*/ 8824691 h 10553468"/>
                <a:gd name="connsiteX8" fmla="*/ 1449430 w 10553467"/>
                <a:gd name="connsiteY8" fmla="*/ 8907164 h 10553468"/>
                <a:gd name="connsiteX9" fmla="*/ 1161482 w 10553467"/>
                <a:gd name="connsiteY9" fmla="*/ 8577915 h 10553468"/>
                <a:gd name="connsiteX10" fmla="*/ 1204948 w 10553467"/>
                <a:gd name="connsiteY10" fmla="*/ 8633227 h 10553468"/>
                <a:gd name="connsiteX11" fmla="*/ 1264212 w 10553467"/>
                <a:gd name="connsiteY11" fmla="*/ 8701644 h 10553468"/>
                <a:gd name="connsiteX12" fmla="*/ 995832 w 10553467"/>
                <a:gd name="connsiteY12" fmla="*/ 8360106 h 10553468"/>
                <a:gd name="connsiteX13" fmla="*/ 1048300 w 10553467"/>
                <a:gd name="connsiteY13" fmla="*/ 8433888 h 10553468"/>
                <a:gd name="connsiteX14" fmla="*/ 1091862 w 10553467"/>
                <a:gd name="connsiteY14" fmla="*/ 8489323 h 10553468"/>
                <a:gd name="connsiteX15" fmla="*/ 839520 w 10553467"/>
                <a:gd name="connsiteY15" fmla="*/ 8130822 h 10553468"/>
                <a:gd name="connsiteX16" fmla="*/ 901182 w 10553467"/>
                <a:gd name="connsiteY16" fmla="*/ 8227006 h 10553468"/>
                <a:gd name="connsiteX17" fmla="*/ 931328 w 10553467"/>
                <a:gd name="connsiteY17" fmla="*/ 8269399 h 10553468"/>
                <a:gd name="connsiteX18" fmla="*/ 689936 w 10553467"/>
                <a:gd name="connsiteY18" fmla="*/ 7884225 h 10553468"/>
                <a:gd name="connsiteX19" fmla="*/ 763930 w 10553467"/>
                <a:gd name="connsiteY19" fmla="*/ 8012913 h 10553468"/>
                <a:gd name="connsiteX20" fmla="*/ 782452 w 10553467"/>
                <a:gd name="connsiteY20" fmla="*/ 8041804 h 10553468"/>
                <a:gd name="connsiteX21" fmla="*/ 520406 w 10553467"/>
                <a:gd name="connsiteY21" fmla="*/ 7564540 h 10553468"/>
                <a:gd name="connsiteX22" fmla="*/ 636872 w 10553467"/>
                <a:gd name="connsiteY22" fmla="*/ 7791939 h 10553468"/>
                <a:gd name="connsiteX23" fmla="*/ 645368 w 10553467"/>
                <a:gd name="connsiteY23" fmla="*/ 7806715 h 10553468"/>
                <a:gd name="connsiteX24" fmla="*/ 408402 w 10553467"/>
                <a:gd name="connsiteY24" fmla="*/ 7314775 h 10553468"/>
                <a:gd name="connsiteX25" fmla="*/ 414672 w 10553467"/>
                <a:gd name="connsiteY25" fmla="*/ 7330677 h 10553468"/>
                <a:gd name="connsiteX26" fmla="*/ 520284 w 10553467"/>
                <a:gd name="connsiteY26" fmla="*/ 7564288 h 10553468"/>
                <a:gd name="connsiteX27" fmla="*/ 309072 w 10553467"/>
                <a:gd name="connsiteY27" fmla="*/ 7058194 h 10553468"/>
                <a:gd name="connsiteX28" fmla="*/ 320190 w 10553467"/>
                <a:gd name="connsiteY28" fmla="*/ 7091052 h 10553468"/>
                <a:gd name="connsiteX29" fmla="*/ 375408 w 10553467"/>
                <a:gd name="connsiteY29" fmla="*/ 7231095 h 10553468"/>
                <a:gd name="connsiteX30" fmla="*/ 222754 w 10553467"/>
                <a:gd name="connsiteY30" fmla="*/ 6794889 h 10553468"/>
                <a:gd name="connsiteX31" fmla="*/ 237232 w 10553467"/>
                <a:gd name="connsiteY31" fmla="*/ 6845873 h 10553468"/>
                <a:gd name="connsiteX32" fmla="*/ 274672 w 10553467"/>
                <a:gd name="connsiteY32" fmla="*/ 6956528 h 10553468"/>
                <a:gd name="connsiteX33" fmla="*/ 149832 w 10553467"/>
                <a:gd name="connsiteY33" fmla="*/ 6524876 h 10553468"/>
                <a:gd name="connsiteX34" fmla="*/ 166126 w 10553467"/>
                <a:gd name="connsiteY34" fmla="*/ 6595472 h 10553468"/>
                <a:gd name="connsiteX35" fmla="*/ 191616 w 10553467"/>
                <a:gd name="connsiteY35" fmla="*/ 6685239 h 10553468"/>
                <a:gd name="connsiteX36" fmla="*/ 90702 w 10553467"/>
                <a:gd name="connsiteY36" fmla="*/ 6247773 h 10553468"/>
                <a:gd name="connsiteX37" fmla="*/ 107204 w 10553467"/>
                <a:gd name="connsiteY37" fmla="*/ 6340180 h 10553468"/>
                <a:gd name="connsiteX38" fmla="*/ 123648 w 10553467"/>
                <a:gd name="connsiteY38" fmla="*/ 6411427 h 10553468"/>
                <a:gd name="connsiteX39" fmla="*/ 45758 w 10553467"/>
                <a:gd name="connsiteY39" fmla="*/ 5961959 h 10553468"/>
                <a:gd name="connsiteX40" fmla="*/ 60800 w 10553467"/>
                <a:gd name="connsiteY40" fmla="*/ 6080329 h 10553468"/>
                <a:gd name="connsiteX41" fmla="*/ 70344 w 10553467"/>
                <a:gd name="connsiteY41" fmla="*/ 6133775 h 10553468"/>
                <a:gd name="connsiteX42" fmla="*/ 15394 w 10553467"/>
                <a:gd name="connsiteY42" fmla="*/ 5660420 h 10553468"/>
                <a:gd name="connsiteX43" fmla="*/ 27244 w 10553467"/>
                <a:gd name="connsiteY43" fmla="*/ 5816249 h 10553468"/>
                <a:gd name="connsiteX44" fmla="*/ 31790 w 10553467"/>
                <a:gd name="connsiteY44" fmla="*/ 5852026 h 10553468"/>
                <a:gd name="connsiteX45" fmla="*/ 0 w 10553467"/>
                <a:gd name="connsiteY45" fmla="*/ 5276743 h 10553468"/>
                <a:gd name="connsiteX46" fmla="*/ 6866 w 10553467"/>
                <a:gd name="connsiteY46" fmla="*/ 5548274 h 10553468"/>
                <a:gd name="connsiteX47" fmla="*/ 8234 w 10553467"/>
                <a:gd name="connsiteY47" fmla="*/ 5566271 h 10553468"/>
                <a:gd name="connsiteX48" fmla="*/ 8234 w 10553467"/>
                <a:gd name="connsiteY48" fmla="*/ 4987196 h 10553468"/>
                <a:gd name="connsiteX49" fmla="*/ 6866 w 10553467"/>
                <a:gd name="connsiteY49" fmla="*/ 5005194 h 10553468"/>
                <a:gd name="connsiteX50" fmla="*/ 0 w 10553467"/>
                <a:gd name="connsiteY50" fmla="*/ 5276734 h 10553468"/>
                <a:gd name="connsiteX51" fmla="*/ 0 w 10553467"/>
                <a:gd name="connsiteY51" fmla="*/ 5276735 h 10553468"/>
                <a:gd name="connsiteX52" fmla="*/ 31790 w 10553467"/>
                <a:gd name="connsiteY52" fmla="*/ 4701439 h 10553468"/>
                <a:gd name="connsiteX53" fmla="*/ 27244 w 10553467"/>
                <a:gd name="connsiteY53" fmla="*/ 4737219 h 10553468"/>
                <a:gd name="connsiteX54" fmla="*/ 15392 w 10553467"/>
                <a:gd name="connsiteY54" fmla="*/ 4893062 h 10553468"/>
                <a:gd name="connsiteX55" fmla="*/ 70346 w 10553467"/>
                <a:gd name="connsiteY55" fmla="*/ 4419689 h 10553468"/>
                <a:gd name="connsiteX56" fmla="*/ 60800 w 10553467"/>
                <a:gd name="connsiteY56" fmla="*/ 4473140 h 10553468"/>
                <a:gd name="connsiteX57" fmla="*/ 45758 w 10553467"/>
                <a:gd name="connsiteY57" fmla="*/ 4591521 h 10553468"/>
                <a:gd name="connsiteX58" fmla="*/ 123650 w 10553467"/>
                <a:gd name="connsiteY58" fmla="*/ 4142035 h 10553468"/>
                <a:gd name="connsiteX59" fmla="*/ 107204 w 10553467"/>
                <a:gd name="connsiteY59" fmla="*/ 4213288 h 10553468"/>
                <a:gd name="connsiteX60" fmla="*/ 90700 w 10553467"/>
                <a:gd name="connsiteY60" fmla="*/ 4305704 h 10553468"/>
                <a:gd name="connsiteX61" fmla="*/ 191618 w 10553467"/>
                <a:gd name="connsiteY61" fmla="*/ 3868220 h 10553468"/>
                <a:gd name="connsiteX62" fmla="*/ 166126 w 10553467"/>
                <a:gd name="connsiteY62" fmla="*/ 3957996 h 10553468"/>
                <a:gd name="connsiteX63" fmla="*/ 149830 w 10553467"/>
                <a:gd name="connsiteY63" fmla="*/ 4028601 h 10553468"/>
                <a:gd name="connsiteX64" fmla="*/ 274676 w 10553467"/>
                <a:gd name="connsiteY64" fmla="*/ 3596929 h 10553468"/>
                <a:gd name="connsiteX65" fmla="*/ 237232 w 10553467"/>
                <a:gd name="connsiteY65" fmla="*/ 3707595 h 10553468"/>
                <a:gd name="connsiteX66" fmla="*/ 222752 w 10553467"/>
                <a:gd name="connsiteY66" fmla="*/ 3758586 h 10553468"/>
                <a:gd name="connsiteX67" fmla="*/ 375414 w 10553467"/>
                <a:gd name="connsiteY67" fmla="*/ 3322356 h 10553468"/>
                <a:gd name="connsiteX68" fmla="*/ 320190 w 10553467"/>
                <a:gd name="connsiteY68" fmla="*/ 3462416 h 10553468"/>
                <a:gd name="connsiteX69" fmla="*/ 309072 w 10553467"/>
                <a:gd name="connsiteY69" fmla="*/ 3495279 h 10553468"/>
                <a:gd name="connsiteX70" fmla="*/ 520302 w 10553467"/>
                <a:gd name="connsiteY70" fmla="*/ 2989142 h 10553468"/>
                <a:gd name="connsiteX71" fmla="*/ 414672 w 10553467"/>
                <a:gd name="connsiteY71" fmla="*/ 3222791 h 10553468"/>
                <a:gd name="connsiteX72" fmla="*/ 408400 w 10553467"/>
                <a:gd name="connsiteY72" fmla="*/ 3238697 h 10553468"/>
                <a:gd name="connsiteX73" fmla="*/ 645372 w 10553467"/>
                <a:gd name="connsiteY73" fmla="*/ 2746749 h 10553468"/>
                <a:gd name="connsiteX74" fmla="*/ 636872 w 10553467"/>
                <a:gd name="connsiteY74" fmla="*/ 2761529 h 10553468"/>
                <a:gd name="connsiteX75" fmla="*/ 520384 w 10553467"/>
                <a:gd name="connsiteY75" fmla="*/ 2988971 h 10553468"/>
                <a:gd name="connsiteX76" fmla="*/ 782454 w 10553467"/>
                <a:gd name="connsiteY76" fmla="*/ 2511660 h 10553468"/>
                <a:gd name="connsiteX77" fmla="*/ 763930 w 10553467"/>
                <a:gd name="connsiteY77" fmla="*/ 2540556 h 10553468"/>
                <a:gd name="connsiteX78" fmla="*/ 689922 w 10553467"/>
                <a:gd name="connsiteY78" fmla="*/ 2669267 h 10553468"/>
                <a:gd name="connsiteX79" fmla="*/ 931332 w 10553467"/>
                <a:gd name="connsiteY79" fmla="*/ 2284065 h 10553468"/>
                <a:gd name="connsiteX80" fmla="*/ 901182 w 10553467"/>
                <a:gd name="connsiteY80" fmla="*/ 2326462 h 10553468"/>
                <a:gd name="connsiteX81" fmla="*/ 839512 w 10553467"/>
                <a:gd name="connsiteY81" fmla="*/ 2422658 h 10553468"/>
                <a:gd name="connsiteX82" fmla="*/ 1091870 w 10553467"/>
                <a:gd name="connsiteY82" fmla="*/ 2064136 h 10553468"/>
                <a:gd name="connsiteX83" fmla="*/ 1048300 w 10553467"/>
                <a:gd name="connsiteY83" fmla="*/ 2119580 h 10553468"/>
                <a:gd name="connsiteX84" fmla="*/ 995826 w 10553467"/>
                <a:gd name="connsiteY84" fmla="*/ 2193370 h 10553468"/>
                <a:gd name="connsiteX85" fmla="*/ 1264226 w 10553467"/>
                <a:gd name="connsiteY85" fmla="*/ 1851809 h 10553468"/>
                <a:gd name="connsiteX86" fmla="*/ 1204948 w 10553467"/>
                <a:gd name="connsiteY86" fmla="*/ 1920241 h 10553468"/>
                <a:gd name="connsiteX87" fmla="*/ 1161472 w 10553467"/>
                <a:gd name="connsiteY87" fmla="*/ 1975565 h 10553468"/>
                <a:gd name="connsiteX88" fmla="*/ 1449448 w 10553467"/>
                <a:gd name="connsiteY88" fmla="*/ 1646284 h 10553468"/>
                <a:gd name="connsiteX89" fmla="*/ 1370798 w 10553467"/>
                <a:gd name="connsiteY89" fmla="*/ 1728778 h 10553468"/>
                <a:gd name="connsiteX90" fmla="*/ 1336888 w 10553467"/>
                <a:gd name="connsiteY90" fmla="*/ 1767926 h 10553468"/>
                <a:gd name="connsiteX91" fmla="*/ 1652432 w 10553467"/>
                <a:gd name="connsiteY91" fmla="*/ 1443587 h 10553468"/>
                <a:gd name="connsiteX92" fmla="*/ 1545518 w 10553467"/>
                <a:gd name="connsiteY92" fmla="*/ 1545520 h 10553468"/>
                <a:gd name="connsiteX93" fmla="*/ 1521992 w 10553467"/>
                <a:gd name="connsiteY93" fmla="*/ 1570197 h 10553468"/>
                <a:gd name="connsiteX94" fmla="*/ 5276732 w 10553467"/>
                <a:gd name="connsiteY94" fmla="*/ 0 h 10553468"/>
                <a:gd name="connsiteX95" fmla="*/ 1728776 w 10553467"/>
                <a:gd name="connsiteY95" fmla="*/ 1370800 h 10553468"/>
                <a:gd name="connsiteX96" fmla="*/ 1716544 w 10553467"/>
                <a:gd name="connsiteY96" fmla="*/ 1382463 h 10553468"/>
                <a:gd name="connsiteX97" fmla="*/ 1920240 w 10553467"/>
                <a:gd name="connsiteY97" fmla="*/ 1204950 h 10553468"/>
                <a:gd name="connsiteX98" fmla="*/ 2096824 w 10553467"/>
                <a:gd name="connsiteY98" fmla="*/ 1066182 h 10553468"/>
                <a:gd name="connsiteX99" fmla="*/ 2096824 w 10553467"/>
                <a:gd name="connsiteY99" fmla="*/ 9487286 h 10553468"/>
                <a:gd name="connsiteX100" fmla="*/ 1982224 w 10553467"/>
                <a:gd name="connsiteY100" fmla="*/ 9397229 h 10553468"/>
                <a:gd name="connsiteX101" fmla="*/ 2119578 w 10553467"/>
                <a:gd name="connsiteY101" fmla="*/ 9505168 h 10553468"/>
                <a:gd name="connsiteX102" fmla="*/ 5276732 w 10553467"/>
                <a:gd name="connsiteY102" fmla="*/ 10553468 h 10553468"/>
                <a:gd name="connsiteX103" fmla="*/ 10553467 w 10553467"/>
                <a:gd name="connsiteY103" fmla="*/ 5276734 h 10553468"/>
                <a:gd name="connsiteX104" fmla="*/ 5276732 w 10553467"/>
                <a:gd name="connsiteY104" fmla="*/ 0 h 1055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0553467" h="10553468">
                  <a:moveTo>
                    <a:pt x="1716554" y="9171016"/>
                  </a:moveTo>
                  <a:lnTo>
                    <a:pt x="1728776" y="9182668"/>
                  </a:lnTo>
                  <a:lnTo>
                    <a:pt x="1920206" y="9348489"/>
                  </a:lnTo>
                  <a:close/>
                  <a:moveTo>
                    <a:pt x="1522000" y="8983280"/>
                  </a:moveTo>
                  <a:lnTo>
                    <a:pt x="1545518" y="9007948"/>
                  </a:lnTo>
                  <a:lnTo>
                    <a:pt x="1652382" y="9109834"/>
                  </a:lnTo>
                  <a:close/>
                  <a:moveTo>
                    <a:pt x="1336896" y="8785553"/>
                  </a:moveTo>
                  <a:lnTo>
                    <a:pt x="1370798" y="8824691"/>
                  </a:lnTo>
                  <a:lnTo>
                    <a:pt x="1449430" y="8907164"/>
                  </a:lnTo>
                  <a:close/>
                  <a:moveTo>
                    <a:pt x="1161482" y="8577915"/>
                  </a:moveTo>
                  <a:lnTo>
                    <a:pt x="1204948" y="8633227"/>
                  </a:lnTo>
                  <a:lnTo>
                    <a:pt x="1264212" y="8701644"/>
                  </a:lnTo>
                  <a:close/>
                  <a:moveTo>
                    <a:pt x="995832" y="8360106"/>
                  </a:moveTo>
                  <a:lnTo>
                    <a:pt x="1048300" y="8433888"/>
                  </a:lnTo>
                  <a:lnTo>
                    <a:pt x="1091862" y="8489323"/>
                  </a:lnTo>
                  <a:close/>
                  <a:moveTo>
                    <a:pt x="839520" y="8130822"/>
                  </a:moveTo>
                  <a:lnTo>
                    <a:pt x="901182" y="8227006"/>
                  </a:lnTo>
                  <a:lnTo>
                    <a:pt x="931328" y="8269399"/>
                  </a:lnTo>
                  <a:close/>
                  <a:moveTo>
                    <a:pt x="689936" y="7884225"/>
                  </a:moveTo>
                  <a:lnTo>
                    <a:pt x="763930" y="8012913"/>
                  </a:lnTo>
                  <a:lnTo>
                    <a:pt x="782452" y="8041804"/>
                  </a:lnTo>
                  <a:close/>
                  <a:moveTo>
                    <a:pt x="520406" y="7564540"/>
                  </a:moveTo>
                  <a:lnTo>
                    <a:pt x="636872" y="7791939"/>
                  </a:lnTo>
                  <a:lnTo>
                    <a:pt x="645368" y="7806715"/>
                  </a:lnTo>
                  <a:close/>
                  <a:moveTo>
                    <a:pt x="408402" y="7314775"/>
                  </a:moveTo>
                  <a:lnTo>
                    <a:pt x="414672" y="7330677"/>
                  </a:lnTo>
                  <a:lnTo>
                    <a:pt x="520284" y="7564288"/>
                  </a:lnTo>
                  <a:close/>
                  <a:moveTo>
                    <a:pt x="309072" y="7058194"/>
                  </a:moveTo>
                  <a:lnTo>
                    <a:pt x="320190" y="7091052"/>
                  </a:lnTo>
                  <a:lnTo>
                    <a:pt x="375408" y="7231095"/>
                  </a:lnTo>
                  <a:close/>
                  <a:moveTo>
                    <a:pt x="222754" y="6794889"/>
                  </a:moveTo>
                  <a:lnTo>
                    <a:pt x="237232" y="6845873"/>
                  </a:lnTo>
                  <a:lnTo>
                    <a:pt x="274672" y="6956528"/>
                  </a:lnTo>
                  <a:close/>
                  <a:moveTo>
                    <a:pt x="149832" y="6524876"/>
                  </a:moveTo>
                  <a:lnTo>
                    <a:pt x="166126" y="6595472"/>
                  </a:lnTo>
                  <a:lnTo>
                    <a:pt x="191616" y="6685239"/>
                  </a:lnTo>
                  <a:close/>
                  <a:moveTo>
                    <a:pt x="90702" y="6247773"/>
                  </a:moveTo>
                  <a:lnTo>
                    <a:pt x="107204" y="6340180"/>
                  </a:lnTo>
                  <a:lnTo>
                    <a:pt x="123648" y="6411427"/>
                  </a:lnTo>
                  <a:close/>
                  <a:moveTo>
                    <a:pt x="45758" y="5961959"/>
                  </a:moveTo>
                  <a:lnTo>
                    <a:pt x="60800" y="6080329"/>
                  </a:lnTo>
                  <a:lnTo>
                    <a:pt x="70344" y="6133775"/>
                  </a:lnTo>
                  <a:close/>
                  <a:moveTo>
                    <a:pt x="15394" y="5660420"/>
                  </a:moveTo>
                  <a:lnTo>
                    <a:pt x="27244" y="5816249"/>
                  </a:lnTo>
                  <a:lnTo>
                    <a:pt x="31790" y="5852026"/>
                  </a:lnTo>
                  <a:close/>
                  <a:moveTo>
                    <a:pt x="0" y="5276743"/>
                  </a:moveTo>
                  <a:lnTo>
                    <a:pt x="6866" y="5548274"/>
                  </a:lnTo>
                  <a:lnTo>
                    <a:pt x="8234" y="5566271"/>
                  </a:lnTo>
                  <a:close/>
                  <a:moveTo>
                    <a:pt x="8234" y="4987196"/>
                  </a:moveTo>
                  <a:lnTo>
                    <a:pt x="6866" y="5005194"/>
                  </a:lnTo>
                  <a:cubicBezTo>
                    <a:pt x="2308" y="5095132"/>
                    <a:pt x="0" y="5185664"/>
                    <a:pt x="0" y="5276734"/>
                  </a:cubicBezTo>
                  <a:lnTo>
                    <a:pt x="0" y="5276735"/>
                  </a:lnTo>
                  <a:close/>
                  <a:moveTo>
                    <a:pt x="31790" y="4701439"/>
                  </a:moveTo>
                  <a:lnTo>
                    <a:pt x="27244" y="4737219"/>
                  </a:lnTo>
                  <a:lnTo>
                    <a:pt x="15392" y="4893062"/>
                  </a:lnTo>
                  <a:close/>
                  <a:moveTo>
                    <a:pt x="70346" y="4419689"/>
                  </a:moveTo>
                  <a:lnTo>
                    <a:pt x="60800" y="4473140"/>
                  </a:lnTo>
                  <a:lnTo>
                    <a:pt x="45758" y="4591521"/>
                  </a:lnTo>
                  <a:close/>
                  <a:moveTo>
                    <a:pt x="123650" y="4142035"/>
                  </a:moveTo>
                  <a:lnTo>
                    <a:pt x="107204" y="4213288"/>
                  </a:lnTo>
                  <a:lnTo>
                    <a:pt x="90700" y="4305704"/>
                  </a:lnTo>
                  <a:close/>
                  <a:moveTo>
                    <a:pt x="191618" y="3868220"/>
                  </a:moveTo>
                  <a:lnTo>
                    <a:pt x="166126" y="3957996"/>
                  </a:lnTo>
                  <a:lnTo>
                    <a:pt x="149830" y="4028601"/>
                  </a:lnTo>
                  <a:close/>
                  <a:moveTo>
                    <a:pt x="274676" y="3596929"/>
                  </a:moveTo>
                  <a:lnTo>
                    <a:pt x="237232" y="3707595"/>
                  </a:lnTo>
                  <a:lnTo>
                    <a:pt x="222752" y="3758586"/>
                  </a:lnTo>
                  <a:close/>
                  <a:moveTo>
                    <a:pt x="375414" y="3322356"/>
                  </a:moveTo>
                  <a:lnTo>
                    <a:pt x="320190" y="3462416"/>
                  </a:lnTo>
                  <a:lnTo>
                    <a:pt x="309072" y="3495279"/>
                  </a:lnTo>
                  <a:close/>
                  <a:moveTo>
                    <a:pt x="520302" y="2989142"/>
                  </a:moveTo>
                  <a:lnTo>
                    <a:pt x="414672" y="3222791"/>
                  </a:lnTo>
                  <a:lnTo>
                    <a:pt x="408400" y="3238697"/>
                  </a:lnTo>
                  <a:close/>
                  <a:moveTo>
                    <a:pt x="645372" y="2746749"/>
                  </a:moveTo>
                  <a:lnTo>
                    <a:pt x="636872" y="2761529"/>
                  </a:lnTo>
                  <a:lnTo>
                    <a:pt x="520384" y="2988971"/>
                  </a:lnTo>
                  <a:close/>
                  <a:moveTo>
                    <a:pt x="782454" y="2511660"/>
                  </a:moveTo>
                  <a:lnTo>
                    <a:pt x="763930" y="2540556"/>
                  </a:lnTo>
                  <a:lnTo>
                    <a:pt x="689922" y="2669267"/>
                  </a:lnTo>
                  <a:close/>
                  <a:moveTo>
                    <a:pt x="931332" y="2284065"/>
                  </a:moveTo>
                  <a:lnTo>
                    <a:pt x="901182" y="2326462"/>
                  </a:lnTo>
                  <a:lnTo>
                    <a:pt x="839512" y="2422658"/>
                  </a:lnTo>
                  <a:close/>
                  <a:moveTo>
                    <a:pt x="1091870" y="2064136"/>
                  </a:moveTo>
                  <a:lnTo>
                    <a:pt x="1048300" y="2119580"/>
                  </a:lnTo>
                  <a:lnTo>
                    <a:pt x="995826" y="2193370"/>
                  </a:lnTo>
                  <a:close/>
                  <a:moveTo>
                    <a:pt x="1264226" y="1851809"/>
                  </a:moveTo>
                  <a:lnTo>
                    <a:pt x="1204948" y="1920241"/>
                  </a:lnTo>
                  <a:lnTo>
                    <a:pt x="1161472" y="1975565"/>
                  </a:lnTo>
                  <a:close/>
                  <a:moveTo>
                    <a:pt x="1449448" y="1646284"/>
                  </a:moveTo>
                  <a:lnTo>
                    <a:pt x="1370798" y="1728778"/>
                  </a:lnTo>
                  <a:lnTo>
                    <a:pt x="1336888" y="1767926"/>
                  </a:lnTo>
                  <a:close/>
                  <a:moveTo>
                    <a:pt x="1652432" y="1443587"/>
                  </a:moveTo>
                  <a:lnTo>
                    <a:pt x="1545518" y="1545520"/>
                  </a:lnTo>
                  <a:lnTo>
                    <a:pt x="1521992" y="1570197"/>
                  </a:lnTo>
                  <a:close/>
                  <a:moveTo>
                    <a:pt x="5276732" y="0"/>
                  </a:moveTo>
                  <a:cubicBezTo>
                    <a:pt x="3910672" y="0"/>
                    <a:pt x="2665856" y="519099"/>
                    <a:pt x="1728776" y="1370800"/>
                  </a:cubicBezTo>
                  <a:lnTo>
                    <a:pt x="1716544" y="1382463"/>
                  </a:lnTo>
                  <a:lnTo>
                    <a:pt x="1920240" y="1204950"/>
                  </a:lnTo>
                  <a:lnTo>
                    <a:pt x="2096824" y="1066182"/>
                  </a:lnTo>
                  <a:lnTo>
                    <a:pt x="2096824" y="9487286"/>
                  </a:lnTo>
                  <a:lnTo>
                    <a:pt x="1982224" y="9397229"/>
                  </a:lnTo>
                  <a:lnTo>
                    <a:pt x="2119578" y="9505168"/>
                  </a:lnTo>
                  <a:cubicBezTo>
                    <a:pt x="2999962" y="10163567"/>
                    <a:pt x="4092814" y="10553468"/>
                    <a:pt x="5276732" y="10553468"/>
                  </a:cubicBezTo>
                  <a:cubicBezTo>
                    <a:pt x="8190993" y="10553468"/>
                    <a:pt x="10553467" y="8190994"/>
                    <a:pt x="10553467" y="5276734"/>
                  </a:cubicBezTo>
                  <a:cubicBezTo>
                    <a:pt x="10553467" y="2362474"/>
                    <a:pt x="8190993" y="0"/>
                    <a:pt x="527673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B7906E5-F103-8641-936A-435F97AAC304}"/>
                </a:ext>
              </a:extLst>
            </p:cNvPr>
            <p:cNvSpPr/>
            <p:nvPr/>
          </p:nvSpPr>
          <p:spPr>
            <a:xfrm flipH="1">
              <a:off x="12193586" y="2612571"/>
              <a:ext cx="2096825" cy="8413553"/>
            </a:xfrm>
            <a:custGeom>
              <a:avLst/>
              <a:gdLst>
                <a:gd name="connsiteX0" fmla="*/ 2096825 w 2096825"/>
                <a:gd name="connsiteY0" fmla="*/ 0 h 8421104"/>
                <a:gd name="connsiteX1" fmla="*/ 2096825 w 2096825"/>
                <a:gd name="connsiteY1" fmla="*/ 8421104 h 8421104"/>
                <a:gd name="connsiteX2" fmla="*/ 1920242 w 2096825"/>
                <a:gd name="connsiteY2" fmla="*/ 8282337 h 8421104"/>
                <a:gd name="connsiteX3" fmla="*/ 0 w 2096825"/>
                <a:gd name="connsiteY3" fmla="*/ 4210553 h 8421104"/>
                <a:gd name="connsiteX4" fmla="*/ 1920242 w 2096825"/>
                <a:gd name="connsiteY4" fmla="*/ 138768 h 84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25" h="8421104">
                  <a:moveTo>
                    <a:pt x="2096825" y="0"/>
                  </a:moveTo>
                  <a:lnTo>
                    <a:pt x="2096825" y="8421104"/>
                  </a:lnTo>
                  <a:lnTo>
                    <a:pt x="1920242" y="8282337"/>
                  </a:lnTo>
                  <a:cubicBezTo>
                    <a:pt x="747502" y="7314506"/>
                    <a:pt x="0" y="5849823"/>
                    <a:pt x="0" y="4210553"/>
                  </a:cubicBezTo>
                  <a:cubicBezTo>
                    <a:pt x="0" y="2571281"/>
                    <a:pt x="747502" y="1106598"/>
                    <a:pt x="1920242" y="13876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John Jersin">
            <a:extLst>
              <a:ext uri="{FF2B5EF4-FFF2-40B4-BE49-F238E27FC236}">
                <a16:creationId xmlns:a16="http://schemas.microsoft.com/office/drawing/2014/main" id="{33DA61BE-8CA3-D645-BFE2-08F2E677AA36}"/>
              </a:ext>
            </a:extLst>
          </p:cNvPr>
          <p:cNvSpPr txBox="1"/>
          <p:nvPr/>
        </p:nvSpPr>
        <p:spPr>
          <a:xfrm>
            <a:off x="1410534" y="4833614"/>
            <a:ext cx="10527112" cy="15277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154" tIns="48154" rIns="48154" bIns="48154" numCol="1" anchor="b" anchorCtr="0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1500" dirty="0">
                <a:solidFill>
                  <a:schemeClr val="bg2"/>
                </a:solidFill>
                <a:latin typeface="Community Light" panose="02000303040000020003" pitchFamily="2" charset="0"/>
              </a:rPr>
              <a:t>Extract: Results</a:t>
            </a:r>
            <a:endParaRPr sz="11500" dirty="0">
              <a:solidFill>
                <a:schemeClr val="bg2"/>
              </a:solidFill>
              <a:latin typeface="Community Light" panose="02000303040000020003" pitchFamily="2" charset="0"/>
            </a:endParaRPr>
          </a:p>
        </p:txBody>
      </p:sp>
      <p:sp>
        <p:nvSpPr>
          <p:cNvPr id="16" name="John Jersin">
            <a:extLst>
              <a:ext uri="{FF2B5EF4-FFF2-40B4-BE49-F238E27FC236}">
                <a16:creationId xmlns:a16="http://schemas.microsoft.com/office/drawing/2014/main" id="{7AD69423-C3C7-B047-B52D-72CF255E4D14}"/>
              </a:ext>
            </a:extLst>
          </p:cNvPr>
          <p:cNvSpPr txBox="1"/>
          <p:nvPr/>
        </p:nvSpPr>
        <p:spPr>
          <a:xfrm>
            <a:off x="1472565" y="6467400"/>
            <a:ext cx="9567726" cy="259023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154" tIns="48154" rIns="48154" bIns="48154" numCol="1" anchor="t" anchorCtr="0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00000"/>
              </a:lnSpc>
            </a:pPr>
            <a:r>
              <a:rPr lang="en-US" sz="5400" dirty="0">
                <a:solidFill>
                  <a:schemeClr val="accent6"/>
                </a:solidFill>
                <a:latin typeface="Community Light" panose="02000303040000020003" pitchFamily="2" charset="0"/>
              </a:rPr>
              <a:t>JSON format allows easy blending of all input sources (and methods) by appending to “key” attributes</a:t>
            </a:r>
          </a:p>
        </p:txBody>
      </p:sp>
    </p:spTree>
    <p:extLst>
      <p:ext uri="{BB962C8B-B14F-4D97-AF65-F5344CB8AC3E}">
        <p14:creationId xmlns:p14="http://schemas.microsoft.com/office/powerpoint/2010/main" val="1247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BA6B9166-C57F-B34F-A2FA-FA642E44AA88}"/>
              </a:ext>
            </a:extLst>
          </p:cNvPr>
          <p:cNvSpPr/>
          <p:nvPr/>
        </p:nvSpPr>
        <p:spPr>
          <a:xfrm>
            <a:off x="-1020140" y="4010456"/>
            <a:ext cx="4791731" cy="479173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6DA43-24F4-124C-9169-A671AA27CE8E}"/>
              </a:ext>
            </a:extLst>
          </p:cNvPr>
          <p:cNvSpPr>
            <a:spLocks/>
          </p:cNvSpPr>
          <p:nvPr/>
        </p:nvSpPr>
        <p:spPr bwMode="auto">
          <a:xfrm>
            <a:off x="962142" y="6481529"/>
            <a:ext cx="6222910" cy="7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spcAft>
                <a:spcPts val="3600"/>
              </a:spcAft>
              <a:buClr>
                <a:schemeClr val="tx2"/>
              </a:buClr>
            </a:pPr>
            <a:r>
              <a:rPr lang="en-US" sz="5400" dirty="0">
                <a:solidFill>
                  <a:schemeClr val="bg2"/>
                </a:solidFill>
                <a:latin typeface="Community Light" panose="02000303040000020003" pitchFamily="2" charset="0"/>
                <a:ea typeface="Source Sans Pro Semibold" charset="0"/>
                <a:cs typeface="Source Sans Pro Semibold" charset="0"/>
              </a:rPr>
              <a:t>Learnings: Extract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63F87E-51B7-A541-A784-68AB2028A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24685"/>
              </p:ext>
            </p:extLst>
          </p:nvPr>
        </p:nvGraphicFramePr>
        <p:xfrm>
          <a:off x="7025267" y="3501482"/>
          <a:ext cx="14994474" cy="7984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7237">
                  <a:extLst>
                    <a:ext uri="{9D8B030D-6E8A-4147-A177-3AD203B41FA5}">
                      <a16:colId xmlns:a16="http://schemas.microsoft.com/office/drawing/2014/main" val="1816237938"/>
                    </a:ext>
                  </a:extLst>
                </a:gridCol>
                <a:gridCol w="7497237">
                  <a:extLst>
                    <a:ext uri="{9D8B030D-6E8A-4147-A177-3AD203B41FA5}">
                      <a16:colId xmlns:a16="http://schemas.microsoft.com/office/drawing/2014/main" val="564977127"/>
                    </a:ext>
                  </a:extLst>
                </a:gridCol>
              </a:tblGrid>
              <a:tr h="1140610"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Automation</a:t>
                      </a:r>
                    </a:p>
                  </a:txBody>
                  <a:tcPr marL="457200" marR="182880" marB="182880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Clarity</a:t>
                      </a:r>
                    </a:p>
                  </a:txBody>
                  <a:tcPr marL="457200" marR="182880" marB="182880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437267"/>
                  </a:ext>
                </a:extLst>
              </a:tr>
              <a:tr h="1140610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Storage &amp; Processing</a:t>
                      </a:r>
                    </a:p>
                  </a:txBody>
                  <a:tcPr marL="457200" marR="182880" marT="182880" marB="18288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Difficult to Maintain</a:t>
                      </a:r>
                    </a:p>
                  </a:txBody>
                  <a:tcPr marL="457200" marR="182880" marT="182880" marB="18288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73710"/>
                  </a:ext>
                </a:extLst>
              </a:tr>
              <a:tr h="5703053">
                <a:tc>
                  <a:txBody>
                    <a:bodyPr/>
                    <a:lstStyle/>
                    <a:p>
                      <a:pPr marL="457200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Saving the HTML after crawling allowed extraction to be quick</a:t>
                      </a:r>
                    </a:p>
                    <a:p>
                      <a:pPr marL="1371600" lvl="1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However, data storage became problem: hit Git limit &lt; 1K pages</a:t>
                      </a:r>
                    </a:p>
                    <a:p>
                      <a:pPr marL="1371600" lvl="1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Large amounts of between-page variability</a:t>
                      </a:r>
                    </a:p>
                    <a:p>
                      <a:pPr marL="0" lvl="0" indent="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endParaRPr lang="en-US" sz="32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marL="0" lvl="0" indent="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3200" b="1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Learning:</a:t>
                      </a: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 determining when to process/store data is critical to scale</a:t>
                      </a:r>
                    </a:p>
                  </a:txBody>
                  <a:tcPr marL="457200" marR="182880" marT="457200" marB="18288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Solution was difficult to repeat</a:t>
                      </a:r>
                    </a:p>
                    <a:p>
                      <a:pPr marL="1485900" lvl="1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Between-page variability created data-missingness problems</a:t>
                      </a:r>
                    </a:p>
                    <a:p>
                      <a:pPr marL="1485900" lvl="1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XML tags (&amp; info) change, sometimes very quickly depending on the website</a:t>
                      </a:r>
                    </a:p>
                    <a:p>
                      <a:pPr marL="0" lvl="0" indent="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endParaRPr lang="en-US" sz="32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</a:endParaRPr>
                    </a:p>
                    <a:p>
                      <a:pPr algn="l">
                        <a:spcBef>
                          <a:spcPts val="768"/>
                        </a:spcBef>
                      </a:pPr>
                      <a:r>
                        <a:rPr lang="en-US" sz="3200" b="1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Learning</a:t>
                      </a: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: better to go for scale and refine processing techniques later</a:t>
                      </a:r>
                    </a:p>
                  </a:txBody>
                  <a:tcPr marL="457200" marR="182880" marT="457200" marB="18288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796898"/>
                  </a:ext>
                </a:extLst>
              </a:tr>
            </a:tbl>
          </a:graphicData>
        </a:graphic>
      </p:graphicFrame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D7304E19-7E03-4147-AAFF-D15773A88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142" y="5283919"/>
            <a:ext cx="1197610" cy="11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F7909-306F-7545-92CF-000E61BE2DF7}"/>
              </a:ext>
            </a:extLst>
          </p:cNvPr>
          <p:cNvSpPr/>
          <p:nvPr/>
        </p:nvSpPr>
        <p:spPr>
          <a:xfrm>
            <a:off x="0" y="0"/>
            <a:ext cx="3759200" cy="13715999"/>
          </a:xfrm>
          <a:prstGeom prst="rect">
            <a:avLst/>
          </a:prstGeom>
          <a:solidFill>
            <a:srgbClr val="E2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2"/>
              </a:solidFill>
              <a:latin typeface="Community Light" panose="02000303040000020003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75D5E3-B374-DE40-A8C8-7D5A4E4EB232}"/>
              </a:ext>
            </a:extLst>
          </p:cNvPr>
          <p:cNvGrpSpPr/>
          <p:nvPr/>
        </p:nvGrpSpPr>
        <p:grpSpPr>
          <a:xfrm>
            <a:off x="2258437" y="1538838"/>
            <a:ext cx="10553467" cy="10553467"/>
            <a:chOff x="2258437" y="1538838"/>
            <a:chExt cx="10553467" cy="105534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E40ED3-A429-4E4D-8A8B-8FD402C8438A}"/>
                </a:ext>
              </a:extLst>
            </p:cNvPr>
            <p:cNvSpPr/>
            <p:nvPr/>
          </p:nvSpPr>
          <p:spPr>
            <a:xfrm>
              <a:off x="2258437" y="1538838"/>
              <a:ext cx="10553467" cy="10553467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399E65-B919-8A47-9298-018611843FD8}"/>
                </a:ext>
              </a:extLst>
            </p:cNvPr>
            <p:cNvSpPr/>
            <p:nvPr/>
          </p:nvSpPr>
          <p:spPr>
            <a:xfrm>
              <a:off x="2270221" y="3143660"/>
              <a:ext cx="1488979" cy="7343824"/>
            </a:xfrm>
            <a:custGeom>
              <a:avLst/>
              <a:gdLst>
                <a:gd name="connsiteX0" fmla="*/ 1488979 w 1488979"/>
                <a:gd name="connsiteY0" fmla="*/ 0 h 7343824"/>
                <a:gd name="connsiteX1" fmla="*/ 1488979 w 1488979"/>
                <a:gd name="connsiteY1" fmla="*/ 7343824 h 7343824"/>
                <a:gd name="connsiteX2" fmla="*/ 1370799 w 1488979"/>
                <a:gd name="connsiteY2" fmla="*/ 7219869 h 7343824"/>
                <a:gd name="connsiteX3" fmla="*/ 0 w 1488979"/>
                <a:gd name="connsiteY3" fmla="*/ 3671912 h 7343824"/>
                <a:gd name="connsiteX4" fmla="*/ 1370799 w 1488979"/>
                <a:gd name="connsiteY4" fmla="*/ 123955 h 734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979" h="7343824">
                  <a:moveTo>
                    <a:pt x="1488979" y="0"/>
                  </a:moveTo>
                  <a:lnTo>
                    <a:pt x="1488979" y="7343824"/>
                  </a:lnTo>
                  <a:lnTo>
                    <a:pt x="1370799" y="7219869"/>
                  </a:lnTo>
                  <a:cubicBezTo>
                    <a:pt x="519098" y="6282789"/>
                    <a:pt x="0" y="5037972"/>
                    <a:pt x="0" y="3671912"/>
                  </a:cubicBezTo>
                  <a:cubicBezTo>
                    <a:pt x="0" y="2305853"/>
                    <a:pt x="519098" y="1061036"/>
                    <a:pt x="1370799" y="1239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John Jersin">
            <a:extLst>
              <a:ext uri="{FF2B5EF4-FFF2-40B4-BE49-F238E27FC236}">
                <a16:creationId xmlns:a16="http://schemas.microsoft.com/office/drawing/2014/main" id="{0400CCBE-3A89-1247-99DB-C8AC51B78DE7}"/>
              </a:ext>
            </a:extLst>
          </p:cNvPr>
          <p:cNvSpPr txBox="1"/>
          <p:nvPr/>
        </p:nvSpPr>
        <p:spPr>
          <a:xfrm>
            <a:off x="5882913" y="5029200"/>
            <a:ext cx="15091297" cy="15745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142" tIns="48142" rIns="48142" bIns="48142" numCol="1" anchor="b" anchorCtr="0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00000"/>
              </a:lnSpc>
            </a:pPr>
            <a:r>
              <a:rPr lang="en-US" sz="9600" dirty="0">
                <a:solidFill>
                  <a:schemeClr val="accent1"/>
                </a:solidFill>
                <a:latin typeface="Community Light" panose="02000303040000020003" pitchFamily="2" charset="0"/>
              </a:rPr>
              <a:t>Transform: Text Mining</a:t>
            </a:r>
            <a:endParaRPr sz="9600" dirty="0">
              <a:solidFill>
                <a:schemeClr val="accent1"/>
              </a:solidFill>
              <a:latin typeface="Community Light" panose="02000303040000020003" pitchFamily="2" charset="0"/>
            </a:endParaRPr>
          </a:p>
        </p:txBody>
      </p:sp>
      <p:sp>
        <p:nvSpPr>
          <p:cNvPr id="11" name="John Jersin">
            <a:extLst>
              <a:ext uri="{FF2B5EF4-FFF2-40B4-BE49-F238E27FC236}">
                <a16:creationId xmlns:a16="http://schemas.microsoft.com/office/drawing/2014/main" id="{9EDFD054-CB82-F949-B74F-0DBA2E34BE3A}"/>
              </a:ext>
            </a:extLst>
          </p:cNvPr>
          <p:cNvSpPr txBox="1"/>
          <p:nvPr/>
        </p:nvSpPr>
        <p:spPr>
          <a:xfrm>
            <a:off x="5882913" y="6612980"/>
            <a:ext cx="13154920" cy="175921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142" tIns="48142" rIns="48142" bIns="48142" numCol="1" anchor="t">
            <a:spAutoFit/>
          </a:bodyPr>
          <a:lstStyle>
            <a:defPPr>
              <a:defRPr lang="en-US"/>
            </a:defPPr>
            <a:lvl1pPr defTabSz="1828526">
              <a:lnSpc>
                <a:spcPct val="100000"/>
              </a:lnSpc>
              <a:defRPr sz="5600" b="0">
                <a:solidFill>
                  <a:schemeClr val="accent6"/>
                </a:solidFill>
                <a:latin typeface="LKN Sans Light" panose="02000303040000020003" pitchFamily="2" charset="0"/>
              </a:defRPr>
            </a:lvl1pPr>
          </a:lstStyle>
          <a:p>
            <a:r>
              <a:rPr lang="en-US" sz="5400" dirty="0">
                <a:latin typeface="Community Light" panose="02000303040000020003" pitchFamily="2" charset="0"/>
              </a:rPr>
              <a:t>Wikipedia data came in two formats: tables and text, both of which required different techniques</a:t>
            </a:r>
            <a:endParaRPr sz="5400" dirty="0">
              <a:latin typeface="Community Light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85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E66616-C671-1E40-B510-F3B487D1C420}"/>
              </a:ext>
            </a:extLst>
          </p:cNvPr>
          <p:cNvSpPr/>
          <p:nvPr/>
        </p:nvSpPr>
        <p:spPr>
          <a:xfrm>
            <a:off x="11495315" y="3069770"/>
            <a:ext cx="10704286" cy="106462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71158" y="4820652"/>
            <a:ext cx="8990012" cy="1206500"/>
          </a:xfrm>
          <a:prstGeom prst="rect">
            <a:avLst/>
          </a:prstGeom>
        </p:spPr>
        <p:txBody>
          <a:bodyPr vert="horz" lIns="0" tIns="91445" rIns="0" bIns="91445" rtlCol="0" anchor="b" anchorCtr="0">
            <a:noAutofit/>
          </a:bodyPr>
          <a:lstStyle>
            <a:lvl1pPr algn="ctr" defTabSz="914446" rtl="0" eaLnBrk="1" latinLnBrk="0" hangingPunct="1">
              <a:spcBef>
                <a:spcPct val="0"/>
              </a:spcBef>
              <a:buNone/>
              <a:defRPr sz="7000" b="0" i="0" kern="1200">
                <a:solidFill>
                  <a:schemeClr val="bg1"/>
                </a:solidFill>
                <a:latin typeface="Source Sans Pro" pitchFamily="34" charset="0"/>
                <a:ea typeface="+mj-ea"/>
                <a:cs typeface="Source Sans Pro" pitchFamily="34" charset="0"/>
              </a:defRPr>
            </a:lvl1pPr>
          </a:lstStyle>
          <a:p>
            <a:pPr algn="l"/>
            <a:r>
              <a:rPr lang="en-US" sz="9600" dirty="0">
                <a:solidFill>
                  <a:schemeClr val="accent2"/>
                </a:solidFill>
                <a:latin typeface="Community Light" panose="02000303040000020003" pitchFamily="2" charset="0"/>
                <a:ea typeface="Source Sans Pro Light" charset="0"/>
                <a:cs typeface="Source Sans Pro Light" charset="0"/>
              </a:rPr>
              <a:t>Table Data</a:t>
            </a:r>
          </a:p>
        </p:txBody>
      </p:sp>
      <p:sp>
        <p:nvSpPr>
          <p:cNvPr id="7" name="Shape 354">
            <a:extLst>
              <a:ext uri="{FF2B5EF4-FFF2-40B4-BE49-F238E27FC236}">
                <a16:creationId xmlns:a16="http://schemas.microsoft.com/office/drawing/2014/main" id="{EA271C84-A551-7943-ACA8-913C95C6BB7F}"/>
              </a:ext>
            </a:extLst>
          </p:cNvPr>
          <p:cNvSpPr/>
          <p:nvPr/>
        </p:nvSpPr>
        <p:spPr>
          <a:xfrm>
            <a:off x="1092450" y="6228347"/>
            <a:ext cx="9381898" cy="3837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 anchorCtr="0">
            <a:noAutofit/>
          </a:bodyPr>
          <a:lstStyle>
            <a:lvl1pPr>
              <a:lnSpc>
                <a:spcPct val="100000"/>
              </a:lnSpc>
              <a:defRPr sz="4100"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lvl1pPr>
          </a:lstStyle>
          <a:p>
            <a:pPr marL="174625"/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  <a:cs typeface="Source Sans Pro Light"/>
              </a:rPr>
              <a:t>Querying the “</a:t>
            </a:r>
            <a:r>
              <a:rPr lang="en-US" sz="4800" dirty="0" err="1">
                <a:solidFill>
                  <a:schemeClr val="accent6"/>
                </a:solidFill>
                <a:latin typeface="Community Light" panose="02000303040000020003" pitchFamily="2" charset="0"/>
                <a:cs typeface="Source Sans Pro Light"/>
              </a:rPr>
              <a:t>Infobox</a:t>
            </a: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  <a:cs typeface="Source Sans Pro Light"/>
              </a:rPr>
              <a:t>” and tables on Wikipedia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4FE3F-F59E-9B47-A2C7-98E44C4C7FC9}"/>
              </a:ext>
            </a:extLst>
          </p:cNvPr>
          <p:cNvSpPr txBox="1"/>
          <p:nvPr/>
        </p:nvSpPr>
        <p:spPr>
          <a:xfrm>
            <a:off x="12955587" y="4680858"/>
            <a:ext cx="7955297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4000" dirty="0">
                <a:solidFill>
                  <a:schemeClr val="accent6"/>
                </a:solidFill>
                <a:latin typeface="Community" panose="02000303040000020003" pitchFamily="2" charset="0"/>
              </a:rPr>
              <a:t>After analyzing the </a:t>
            </a:r>
            <a:r>
              <a:rPr lang="en-US" sz="4000" dirty="0" err="1">
                <a:solidFill>
                  <a:schemeClr val="accent6"/>
                </a:solidFill>
                <a:latin typeface="Community" panose="02000303040000020003" pitchFamily="2" charset="0"/>
              </a:rPr>
              <a:t>Infobox</a:t>
            </a:r>
            <a:r>
              <a:rPr lang="en-US" sz="4000" dirty="0">
                <a:solidFill>
                  <a:schemeClr val="accent6"/>
                </a:solidFill>
                <a:latin typeface="Community" panose="02000303040000020003" pitchFamily="2" charset="0"/>
              </a:rPr>
              <a:t>, used the following strategy to transform nodes and edges from the tables: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Assumed </a:t>
            </a:r>
            <a:r>
              <a:rPr lang="en-US" dirty="0" err="1">
                <a:solidFill>
                  <a:schemeClr val="accent6"/>
                </a:solidFill>
                <a:latin typeface="Community" panose="02000303040000020003" pitchFamily="2" charset="0"/>
              </a:rPr>
              <a:t>Page:Node</a:t>
            </a: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 relationship, where each box contains:</a:t>
            </a:r>
          </a:p>
          <a:p>
            <a:pPr marL="1336721" lvl="1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Properties of parent node</a:t>
            </a:r>
          </a:p>
          <a:p>
            <a:pPr marL="1336721" lvl="1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Relationships between parent and other nodes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Table structure should be easy to extract information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Used pre-existing knowledge to assign node properties or relationships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F0C2E3-DA00-3342-8217-DB453991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431" y="7544372"/>
            <a:ext cx="3533541" cy="5444765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138023-CBD0-AE4A-8E8B-03F35D044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38" y="7980218"/>
            <a:ext cx="7128250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4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E66616-C671-1E40-B510-F3B487D1C420}"/>
              </a:ext>
            </a:extLst>
          </p:cNvPr>
          <p:cNvSpPr/>
          <p:nvPr/>
        </p:nvSpPr>
        <p:spPr>
          <a:xfrm>
            <a:off x="11495315" y="3069770"/>
            <a:ext cx="10704286" cy="106462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71158" y="4820652"/>
            <a:ext cx="8990012" cy="1206500"/>
          </a:xfrm>
          <a:prstGeom prst="rect">
            <a:avLst/>
          </a:prstGeom>
        </p:spPr>
        <p:txBody>
          <a:bodyPr vert="horz" lIns="0" tIns="91445" rIns="0" bIns="91445" rtlCol="0" anchor="b" anchorCtr="0">
            <a:noAutofit/>
          </a:bodyPr>
          <a:lstStyle>
            <a:lvl1pPr algn="ctr" defTabSz="914446" rtl="0" eaLnBrk="1" latinLnBrk="0" hangingPunct="1">
              <a:spcBef>
                <a:spcPct val="0"/>
              </a:spcBef>
              <a:buNone/>
              <a:defRPr sz="7000" b="0" i="0" kern="1200">
                <a:solidFill>
                  <a:schemeClr val="bg1"/>
                </a:solidFill>
                <a:latin typeface="Source Sans Pro" pitchFamily="34" charset="0"/>
                <a:ea typeface="+mj-ea"/>
                <a:cs typeface="Source Sans Pro" pitchFamily="34" charset="0"/>
              </a:defRPr>
            </a:lvl1pPr>
          </a:lstStyle>
          <a:p>
            <a:pPr algn="l"/>
            <a:r>
              <a:rPr lang="en-US" sz="9600" dirty="0">
                <a:solidFill>
                  <a:schemeClr val="accent2"/>
                </a:solidFill>
                <a:latin typeface="Community Light" panose="02000303040000020003" pitchFamily="2" charset="0"/>
                <a:ea typeface="Source Sans Pro Light" charset="0"/>
                <a:cs typeface="Source Sans Pro Light" charset="0"/>
              </a:rPr>
              <a:t>Text Data: I</a:t>
            </a:r>
          </a:p>
        </p:txBody>
      </p:sp>
      <p:sp>
        <p:nvSpPr>
          <p:cNvPr id="7" name="Shape 354">
            <a:extLst>
              <a:ext uri="{FF2B5EF4-FFF2-40B4-BE49-F238E27FC236}">
                <a16:creationId xmlns:a16="http://schemas.microsoft.com/office/drawing/2014/main" id="{EA271C84-A551-7943-ACA8-913C95C6BB7F}"/>
              </a:ext>
            </a:extLst>
          </p:cNvPr>
          <p:cNvSpPr/>
          <p:nvPr/>
        </p:nvSpPr>
        <p:spPr>
          <a:xfrm>
            <a:off x="1092450" y="6228347"/>
            <a:ext cx="9381898" cy="3837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 anchorCtr="0">
            <a:noAutofit/>
          </a:bodyPr>
          <a:lstStyle>
            <a:lvl1pPr>
              <a:lnSpc>
                <a:spcPct val="100000"/>
              </a:lnSpc>
              <a:defRPr sz="4100"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lvl1pPr>
          </a:lstStyle>
          <a:p>
            <a:pPr marL="174625"/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  <a:cs typeface="Source Sans Pro Light"/>
              </a:rPr>
              <a:t>Used Named Entity Recognition (NER)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4FE3F-F59E-9B47-A2C7-98E44C4C7FC9}"/>
              </a:ext>
            </a:extLst>
          </p:cNvPr>
          <p:cNvSpPr txBox="1"/>
          <p:nvPr/>
        </p:nvSpPr>
        <p:spPr>
          <a:xfrm>
            <a:off x="12955587" y="4680858"/>
            <a:ext cx="795529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4000" dirty="0">
                <a:solidFill>
                  <a:schemeClr val="accent6"/>
                </a:solidFill>
                <a:latin typeface="Community" panose="02000303040000020003" pitchFamily="2" charset="0"/>
              </a:rPr>
              <a:t>Trying to extract nodes, edges and properties from the unstructured text using NER: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NER tries to identify named entities and their type (commonly Person, Organization, etc.):</a:t>
            </a:r>
          </a:p>
          <a:p>
            <a:pPr marL="1336721" lvl="1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Develop a new knowledge graph node for each entity</a:t>
            </a:r>
          </a:p>
          <a:p>
            <a:pPr marL="1336721" lvl="1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Leveraged Spacy for ease of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54D8F-6962-8F4D-80E5-D1BA18AD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4" y="7681679"/>
            <a:ext cx="11021129" cy="31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E66616-C671-1E40-B510-F3B487D1C420}"/>
              </a:ext>
            </a:extLst>
          </p:cNvPr>
          <p:cNvSpPr/>
          <p:nvPr/>
        </p:nvSpPr>
        <p:spPr>
          <a:xfrm>
            <a:off x="11495315" y="3069770"/>
            <a:ext cx="10704286" cy="106462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71158" y="4820652"/>
            <a:ext cx="8990012" cy="1206500"/>
          </a:xfrm>
          <a:prstGeom prst="rect">
            <a:avLst/>
          </a:prstGeom>
        </p:spPr>
        <p:txBody>
          <a:bodyPr vert="horz" lIns="0" tIns="91445" rIns="0" bIns="91445" rtlCol="0" anchor="b" anchorCtr="0">
            <a:noAutofit/>
          </a:bodyPr>
          <a:lstStyle>
            <a:lvl1pPr algn="ctr" defTabSz="914446" rtl="0" eaLnBrk="1" latinLnBrk="0" hangingPunct="1">
              <a:spcBef>
                <a:spcPct val="0"/>
              </a:spcBef>
              <a:buNone/>
              <a:defRPr sz="7000" b="0" i="0" kern="1200">
                <a:solidFill>
                  <a:schemeClr val="bg1"/>
                </a:solidFill>
                <a:latin typeface="Source Sans Pro" pitchFamily="34" charset="0"/>
                <a:ea typeface="+mj-ea"/>
                <a:cs typeface="Source Sans Pro" pitchFamily="34" charset="0"/>
              </a:defRPr>
            </a:lvl1pPr>
          </a:lstStyle>
          <a:p>
            <a:pPr algn="l"/>
            <a:r>
              <a:rPr lang="en-US" sz="9600" dirty="0">
                <a:solidFill>
                  <a:schemeClr val="accent2"/>
                </a:solidFill>
                <a:latin typeface="Community Light" panose="02000303040000020003" pitchFamily="2" charset="0"/>
                <a:ea typeface="Source Sans Pro Light" charset="0"/>
                <a:cs typeface="Source Sans Pro Light" charset="0"/>
              </a:rPr>
              <a:t>Text Data: II</a:t>
            </a:r>
          </a:p>
        </p:txBody>
      </p:sp>
      <p:sp>
        <p:nvSpPr>
          <p:cNvPr id="7" name="Shape 354">
            <a:extLst>
              <a:ext uri="{FF2B5EF4-FFF2-40B4-BE49-F238E27FC236}">
                <a16:creationId xmlns:a16="http://schemas.microsoft.com/office/drawing/2014/main" id="{EA271C84-A551-7943-ACA8-913C95C6BB7F}"/>
              </a:ext>
            </a:extLst>
          </p:cNvPr>
          <p:cNvSpPr/>
          <p:nvPr/>
        </p:nvSpPr>
        <p:spPr>
          <a:xfrm>
            <a:off x="1092450" y="6228347"/>
            <a:ext cx="9381898" cy="3837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 anchorCtr="0">
            <a:noAutofit/>
          </a:bodyPr>
          <a:lstStyle>
            <a:lvl1pPr>
              <a:lnSpc>
                <a:spcPct val="100000"/>
              </a:lnSpc>
              <a:defRPr sz="4100"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lvl1pPr>
          </a:lstStyle>
          <a:p>
            <a:pPr marL="174625"/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  <a:cs typeface="Source Sans Pro Light"/>
              </a:rPr>
              <a:t>Using Keyword Extraction and POS Tagging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4FE3F-F59E-9B47-A2C7-98E44C4C7FC9}"/>
              </a:ext>
            </a:extLst>
          </p:cNvPr>
          <p:cNvSpPr txBox="1"/>
          <p:nvPr/>
        </p:nvSpPr>
        <p:spPr>
          <a:xfrm>
            <a:off x="12955587" y="4680858"/>
            <a:ext cx="7955297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Used </a:t>
            </a:r>
            <a:r>
              <a:rPr lang="en-US" dirty="0" err="1">
                <a:solidFill>
                  <a:schemeClr val="accent6"/>
                </a:solidFill>
                <a:latin typeface="Community" panose="02000303040000020003" pitchFamily="2" charset="0"/>
              </a:rPr>
              <a:t>Pytex</a:t>
            </a: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 and Rake for Keyword Extraction:</a:t>
            </a:r>
          </a:p>
          <a:p>
            <a:pPr marL="1336721" lvl="1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Keywords beyond threshold rank are extracted from each paragraph </a:t>
            </a:r>
            <a:r>
              <a:rPr lang="en-US" sz="3200" dirty="0" err="1">
                <a:solidFill>
                  <a:schemeClr val="accent6"/>
                </a:solidFill>
                <a:latin typeface="Community" panose="02000303040000020003" pitchFamily="2" charset="0"/>
              </a:rPr>
              <a:t>onn</a:t>
            </a: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 thousands of pages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POS tagging done for each text that contained Stanford NLP words</a:t>
            </a:r>
          </a:p>
          <a:p>
            <a:pPr marL="1336721" lvl="1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Verb tags typically represented edge relation</a:t>
            </a:r>
          </a:p>
          <a:p>
            <a:pPr marL="1336721" lvl="1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Selective verbs were chosen for transformation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  <a:latin typeface="Community" panose="02000303040000020003" pitchFamily="2" charset="0"/>
              </a:rPr>
              <a:t>NER recognition to create the Edges and Properties along w/ Parent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8A7E-C8CE-0C43-B8E2-99CEF2CD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50" y="8112566"/>
            <a:ext cx="10222890" cy="45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BA6B9166-C57F-B34F-A2FA-FA642E44AA88}"/>
              </a:ext>
            </a:extLst>
          </p:cNvPr>
          <p:cNvSpPr/>
          <p:nvPr/>
        </p:nvSpPr>
        <p:spPr>
          <a:xfrm>
            <a:off x="-1020140" y="4010456"/>
            <a:ext cx="4791731" cy="479173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6DA43-24F4-124C-9169-A671AA27CE8E}"/>
              </a:ext>
            </a:extLst>
          </p:cNvPr>
          <p:cNvSpPr>
            <a:spLocks/>
          </p:cNvSpPr>
          <p:nvPr/>
        </p:nvSpPr>
        <p:spPr bwMode="auto">
          <a:xfrm>
            <a:off x="962142" y="6481529"/>
            <a:ext cx="6222910" cy="7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spcAft>
                <a:spcPts val="3600"/>
              </a:spcAft>
              <a:buClr>
                <a:schemeClr val="tx2"/>
              </a:buClr>
            </a:pPr>
            <a:r>
              <a:rPr lang="en-US" sz="5400" dirty="0">
                <a:solidFill>
                  <a:schemeClr val="bg2"/>
                </a:solidFill>
                <a:latin typeface="Community Light" panose="02000303040000020003" pitchFamily="2" charset="0"/>
                <a:ea typeface="Source Sans Pro Semibold" charset="0"/>
                <a:cs typeface="Source Sans Pro Semibold" charset="0"/>
              </a:rPr>
              <a:t>Learnings: Text Mining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63F87E-51B7-A541-A784-68AB2028A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72584"/>
              </p:ext>
            </p:extLst>
          </p:nvPr>
        </p:nvGraphicFramePr>
        <p:xfrm>
          <a:off x="7025267" y="3501482"/>
          <a:ext cx="14994474" cy="9301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7237">
                  <a:extLst>
                    <a:ext uri="{9D8B030D-6E8A-4147-A177-3AD203B41FA5}">
                      <a16:colId xmlns:a16="http://schemas.microsoft.com/office/drawing/2014/main" val="1816237938"/>
                    </a:ext>
                  </a:extLst>
                </a:gridCol>
                <a:gridCol w="7497237">
                  <a:extLst>
                    <a:ext uri="{9D8B030D-6E8A-4147-A177-3AD203B41FA5}">
                      <a16:colId xmlns:a16="http://schemas.microsoft.com/office/drawing/2014/main" val="564977127"/>
                    </a:ext>
                  </a:extLst>
                </a:gridCol>
              </a:tblGrid>
              <a:tr h="1140610"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Table</a:t>
                      </a:r>
                    </a:p>
                  </a:txBody>
                  <a:tcPr marL="457200" marR="182880" marB="182880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Text</a:t>
                      </a:r>
                    </a:p>
                  </a:txBody>
                  <a:tcPr marL="457200" marR="182880" marB="182880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437267"/>
                  </a:ext>
                </a:extLst>
              </a:tr>
              <a:tr h="1140610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Expectations vs. Reality</a:t>
                      </a:r>
                    </a:p>
                  </a:txBody>
                  <a:tcPr marL="457200" marR="182880" marT="182880" marB="18288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Layers of sophistication</a:t>
                      </a:r>
                    </a:p>
                  </a:txBody>
                  <a:tcPr marL="457200" marR="182880" marT="182880" marB="18288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73710"/>
                  </a:ext>
                </a:extLst>
              </a:tr>
              <a:tr h="5703053">
                <a:tc>
                  <a:txBody>
                    <a:bodyPr/>
                    <a:lstStyle/>
                    <a:p>
                      <a:pPr marL="457200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Theoretically easy task, but there were problems – why?</a:t>
                      </a:r>
                    </a:p>
                    <a:p>
                      <a:pPr marL="457200" lvl="0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Between-page variability in both</a:t>
                      </a:r>
                    </a:p>
                    <a:p>
                      <a:pPr marL="1371600" lvl="1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Structure:</a:t>
                      </a:r>
                    </a:p>
                    <a:p>
                      <a:pPr marL="2286000" lvl="2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Founder vs. Founder(s) vs. Founders</a:t>
                      </a:r>
                    </a:p>
                    <a:p>
                      <a:pPr marL="1371600" lvl="1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Data format:</a:t>
                      </a:r>
                    </a:p>
                    <a:p>
                      <a:pPr marL="2286000" lvl="2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12M vs. 12 million vs. 12,000,000</a:t>
                      </a:r>
                    </a:p>
                    <a:p>
                      <a:pPr marL="0" lvl="0" indent="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endParaRPr lang="en-US" sz="28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marL="0" lvl="0" indent="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2800" b="1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Learning:</a:t>
                      </a: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 do not overestimate data quality based on a table structure!</a:t>
                      </a:r>
                    </a:p>
                  </a:txBody>
                  <a:tcPr marL="457200" marR="182880" marT="457200" marB="18288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966 pages -&gt; 190,056 entities</a:t>
                      </a:r>
                    </a:p>
                    <a:p>
                      <a:pPr marL="571500" lvl="0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Created many dupes, standardize by:</a:t>
                      </a:r>
                    </a:p>
                    <a:p>
                      <a:pPr marL="1485900" lvl="1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Included entities having &gt; 1</a:t>
                      </a:r>
                    </a:p>
                    <a:p>
                      <a:pPr marL="1485900" lvl="1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Blocked by type (e.g. Person to Person)</a:t>
                      </a:r>
                    </a:p>
                    <a:p>
                      <a:pPr marL="1485900" lvl="1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Blocked by length (string length)</a:t>
                      </a:r>
                    </a:p>
                    <a:p>
                      <a:pPr marL="1485900" lvl="1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Fast de-dupe with </a:t>
                      </a:r>
                      <a:r>
                        <a:rPr lang="en-US" sz="2800" b="0" i="0" spc="0" dirty="0" err="1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Jaro</a:t>
                      </a: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-Winkler</a:t>
                      </a:r>
                    </a:p>
                    <a:p>
                      <a:pPr marL="2400300" lvl="2" indent="-571500" defTabSz="457200">
                        <a:spcBef>
                          <a:spcPts val="768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Performed poorly</a:t>
                      </a:r>
                    </a:p>
                    <a:p>
                      <a:pPr marL="571500" lvl="0" indent="-571500" defTabSz="457200">
                        <a:spcBef>
                          <a:spcPts val="768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Context unaware Keyword Extraction = problematic</a:t>
                      </a:r>
                    </a:p>
                    <a:p>
                      <a:pPr marL="0" lvl="0" indent="0" defTabSz="457200">
                        <a:spcBef>
                          <a:spcPts val="768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endParaRPr lang="en-US" sz="28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</a:endParaRPr>
                    </a:p>
                    <a:p>
                      <a:pPr algn="l">
                        <a:spcBef>
                          <a:spcPts val="768"/>
                        </a:spcBef>
                      </a:pPr>
                      <a:r>
                        <a:rPr lang="en-US" sz="2800" b="1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Learning</a:t>
                      </a:r>
                      <a:r>
                        <a:rPr lang="en-US" sz="28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: simple = better. Best performance by picking only commonly observed entities</a:t>
                      </a:r>
                    </a:p>
                  </a:txBody>
                  <a:tcPr marL="457200" marR="182880" marT="457200" marB="18288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796898"/>
                  </a:ext>
                </a:extLst>
              </a:tr>
            </a:tbl>
          </a:graphicData>
        </a:graphic>
      </p:graphicFrame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D7304E19-7E03-4147-AAFF-D15773A88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142" y="5283919"/>
            <a:ext cx="1197610" cy="11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D791AF-75A7-CD47-AAFA-845B843C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558" y="221227"/>
            <a:ext cx="8758315" cy="131746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F8BBEA4-9083-2D4A-981C-8DDFA8D63B1D}"/>
              </a:ext>
            </a:extLst>
          </p:cNvPr>
          <p:cNvGrpSpPr/>
          <p:nvPr/>
        </p:nvGrpSpPr>
        <p:grpSpPr>
          <a:xfrm>
            <a:off x="3050752" y="1538838"/>
            <a:ext cx="10575769" cy="10553467"/>
            <a:chOff x="3946620" y="1538838"/>
            <a:chExt cx="10575769" cy="105534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5DDC36-37CC-B747-A864-47740C039CFF}"/>
                </a:ext>
              </a:extLst>
            </p:cNvPr>
            <p:cNvSpPr/>
            <p:nvPr/>
          </p:nvSpPr>
          <p:spPr>
            <a:xfrm flipH="1">
              <a:off x="3946620" y="1538838"/>
              <a:ext cx="10553467" cy="10553467"/>
            </a:xfrm>
            <a:prstGeom prst="ellipse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B7906E5-F103-8641-936A-435F97AAC304}"/>
                </a:ext>
              </a:extLst>
            </p:cNvPr>
            <p:cNvSpPr/>
            <p:nvPr/>
          </p:nvSpPr>
          <p:spPr>
            <a:xfrm flipH="1">
              <a:off x="12425564" y="2605020"/>
              <a:ext cx="2096825" cy="8421104"/>
            </a:xfrm>
            <a:custGeom>
              <a:avLst/>
              <a:gdLst>
                <a:gd name="connsiteX0" fmla="*/ 2096825 w 2096825"/>
                <a:gd name="connsiteY0" fmla="*/ 0 h 8421104"/>
                <a:gd name="connsiteX1" fmla="*/ 2096825 w 2096825"/>
                <a:gd name="connsiteY1" fmla="*/ 8421104 h 8421104"/>
                <a:gd name="connsiteX2" fmla="*/ 1920242 w 2096825"/>
                <a:gd name="connsiteY2" fmla="*/ 8282337 h 8421104"/>
                <a:gd name="connsiteX3" fmla="*/ 0 w 2096825"/>
                <a:gd name="connsiteY3" fmla="*/ 4210553 h 8421104"/>
                <a:gd name="connsiteX4" fmla="*/ 1920242 w 2096825"/>
                <a:gd name="connsiteY4" fmla="*/ 138768 h 84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25" h="8421104">
                  <a:moveTo>
                    <a:pt x="2096825" y="0"/>
                  </a:moveTo>
                  <a:lnTo>
                    <a:pt x="2096825" y="8421104"/>
                  </a:lnTo>
                  <a:lnTo>
                    <a:pt x="1920242" y="8282337"/>
                  </a:lnTo>
                  <a:cubicBezTo>
                    <a:pt x="747502" y="7314506"/>
                    <a:pt x="0" y="5849823"/>
                    <a:pt x="0" y="4210553"/>
                  </a:cubicBezTo>
                  <a:cubicBezTo>
                    <a:pt x="0" y="2571281"/>
                    <a:pt x="747502" y="1106598"/>
                    <a:pt x="1920242" y="1387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E43431-3C9A-CF48-BAE1-3EE18AD8FF64}"/>
              </a:ext>
            </a:extLst>
          </p:cNvPr>
          <p:cNvGrpSpPr/>
          <p:nvPr/>
        </p:nvGrpSpPr>
        <p:grpSpPr>
          <a:xfrm>
            <a:off x="1479034" y="5634096"/>
            <a:ext cx="10527112" cy="6501226"/>
            <a:chOff x="1345220" y="5185426"/>
            <a:chExt cx="10527112" cy="6501226"/>
          </a:xfrm>
        </p:grpSpPr>
        <p:sp>
          <p:nvSpPr>
            <p:cNvPr id="7" name="John Jersin">
              <a:extLst>
                <a:ext uri="{FF2B5EF4-FFF2-40B4-BE49-F238E27FC236}">
                  <a16:creationId xmlns:a16="http://schemas.microsoft.com/office/drawing/2014/main" id="{33DA61BE-8CA3-D645-BFE2-08F2E677AA36}"/>
                </a:ext>
              </a:extLst>
            </p:cNvPr>
            <p:cNvSpPr txBox="1"/>
            <p:nvPr/>
          </p:nvSpPr>
          <p:spPr>
            <a:xfrm>
              <a:off x="1345220" y="5185426"/>
              <a:ext cx="10527112" cy="99287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154" tIns="48154" rIns="48154" bIns="48154" numCol="1" anchor="b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7200" dirty="0">
                  <a:solidFill>
                    <a:schemeClr val="accent2"/>
                  </a:solidFill>
                  <a:latin typeface="Community Light" panose="02000303040000020003" pitchFamily="2" charset="0"/>
                </a:rPr>
                <a:t>Transform: Deduplication</a:t>
              </a:r>
              <a:endParaRPr sz="7200" dirty="0">
                <a:solidFill>
                  <a:schemeClr val="accent2"/>
                </a:solidFill>
                <a:latin typeface="Community Light" panose="02000303040000020003" pitchFamily="2" charset="0"/>
              </a:endParaRPr>
            </a:p>
          </p:txBody>
        </p:sp>
        <p:sp>
          <p:nvSpPr>
            <p:cNvPr id="16" name="John Jersin">
              <a:extLst>
                <a:ext uri="{FF2B5EF4-FFF2-40B4-BE49-F238E27FC236}">
                  <a16:creationId xmlns:a16="http://schemas.microsoft.com/office/drawing/2014/main" id="{7AD69423-C3C7-B047-B52D-72CF255E4D14}"/>
                </a:ext>
              </a:extLst>
            </p:cNvPr>
            <p:cNvSpPr txBox="1"/>
            <p:nvPr/>
          </p:nvSpPr>
          <p:spPr>
            <a:xfrm>
              <a:off x="1374594" y="6172536"/>
              <a:ext cx="9567726" cy="551411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154" tIns="48154" rIns="48154" bIns="48154" numCol="1" anchor="t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 defTabSz="1828526">
                <a:lnSpc>
                  <a:spcPct val="100000"/>
                </a:lnSpc>
              </a:pPr>
              <a:r>
                <a:rPr lang="en-US" sz="40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Problem at hand – similar nodes and edges following table/text data transformation:</a:t>
              </a:r>
            </a:p>
            <a:p>
              <a:pPr marL="685800" indent="-685800" defTabSz="1828526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Founder</a:t>
              </a:r>
            </a:p>
            <a:p>
              <a:pPr marL="685800" indent="-685800" defTabSz="1828526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Founder(s)</a:t>
              </a:r>
            </a:p>
            <a:p>
              <a:pPr marL="685800" indent="-685800" defTabSz="1828526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Founders</a:t>
              </a:r>
            </a:p>
            <a:p>
              <a:pPr marL="685800" indent="-685800" defTabSz="1828526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Founded</a:t>
              </a:r>
            </a:p>
            <a:p>
              <a:pPr defTabSz="1828526">
                <a:lnSpc>
                  <a:spcPct val="100000"/>
                </a:lnSpc>
              </a:pPr>
              <a:endParaRPr lang="en-US" sz="3200" dirty="0">
                <a:solidFill>
                  <a:schemeClr val="accent6"/>
                </a:solidFill>
                <a:latin typeface="Community Light" panose="02000303040000020003" pitchFamily="2" charset="0"/>
              </a:endParaRPr>
            </a:p>
            <a:p>
              <a:pPr defTabSz="1828526">
                <a:lnSpc>
                  <a:spcPct val="100000"/>
                </a:lnSpc>
              </a:pPr>
              <a:r>
                <a:rPr lang="en-US" sz="40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Are they the same?</a:t>
              </a:r>
            </a:p>
            <a:p>
              <a:pPr defTabSz="1828526">
                <a:lnSpc>
                  <a:spcPct val="100000"/>
                </a:lnSpc>
              </a:pPr>
              <a:endParaRPr lang="en-US" sz="4000" dirty="0">
                <a:solidFill>
                  <a:schemeClr val="accent6"/>
                </a:solidFill>
                <a:latin typeface="Community Light" panose="0200030304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9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8EB7AD3-790B-F249-A628-579FF6D2E9EE}"/>
              </a:ext>
            </a:extLst>
          </p:cNvPr>
          <p:cNvSpPr txBox="1"/>
          <p:nvPr/>
        </p:nvSpPr>
        <p:spPr>
          <a:xfrm>
            <a:off x="1421374" y="7418812"/>
            <a:ext cx="1039121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We used </a:t>
            </a:r>
            <a:r>
              <a:rPr lang="en-US" sz="4000" b="1" dirty="0">
                <a:solidFill>
                  <a:schemeClr val="accent6"/>
                </a:solidFill>
                <a:latin typeface="Community Light" panose="02000303040000020003" pitchFamily="2" charset="0"/>
              </a:rPr>
              <a:t>dedupe</a:t>
            </a: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 to label (and correct) attributes that we know to contain the:</a:t>
            </a:r>
          </a:p>
          <a:p>
            <a:pPr marL="685800" indent="-685800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 Same information</a:t>
            </a:r>
          </a:p>
          <a:p>
            <a:pPr marL="1600246" lvl="1" indent="-685800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Founder, Founder(s), Founders</a:t>
            </a:r>
          </a:p>
          <a:p>
            <a:pPr marL="1600246" lvl="1" indent="-685800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Founded, Launched</a:t>
            </a:r>
          </a:p>
          <a:p>
            <a:pPr marL="685800" indent="-685800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Different Information</a:t>
            </a:r>
          </a:p>
          <a:p>
            <a:pPr marL="1600246" lvl="1" indent="-685800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Founder vs. Founded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E3A70-B885-E942-9F29-92C064BB9FDB}"/>
              </a:ext>
            </a:extLst>
          </p:cNvPr>
          <p:cNvSpPr/>
          <p:nvPr/>
        </p:nvSpPr>
        <p:spPr>
          <a:xfrm>
            <a:off x="12394173" y="7418812"/>
            <a:ext cx="1039121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Model results yielded attribute blocks, where </a:t>
            </a:r>
            <a:r>
              <a:rPr lang="en-US" sz="4000" i="1" dirty="0">
                <a:solidFill>
                  <a:schemeClr val="accent6"/>
                </a:solidFill>
                <a:latin typeface="Community Light" panose="02000303040000020003" pitchFamily="2" charset="0"/>
              </a:rPr>
              <a:t>n </a:t>
            </a: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words were associated with a corresponding block – block was either node or edge.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endParaRPr lang="en-US" sz="1600" dirty="0">
              <a:solidFill>
                <a:schemeClr val="accent6"/>
              </a:solidFill>
              <a:latin typeface="Community Light" panose="02000303040000020003" pitchFamily="2" charset="0"/>
            </a:endParaRP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4000" b="1" dirty="0">
                <a:solidFill>
                  <a:schemeClr val="accent6"/>
                </a:solidFill>
                <a:latin typeface="Community Light" panose="02000303040000020003" pitchFamily="2" charset="0"/>
              </a:rPr>
              <a:t>Learnings: </a:t>
            </a:r>
            <a:r>
              <a:rPr lang="en-US" sz="4000" dirty="0">
                <a:solidFill>
                  <a:schemeClr val="accent6"/>
                </a:solidFill>
                <a:latin typeface="Community Light" panose="02000303040000020003" pitchFamily="2" charset="0"/>
              </a:rPr>
              <a:t>not sure if needed – seemed to be overkill (though effective). Scale with string cleaning &amp; cosine similarity, yet accuracy with current choice.</a:t>
            </a:r>
            <a:endParaRPr lang="en-US" sz="4000" b="1" dirty="0">
              <a:solidFill>
                <a:schemeClr val="accent6"/>
              </a:solidFill>
              <a:latin typeface="Community Light" panose="0200030304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B7A70-0A7D-7842-93D0-6B0E46A54080}"/>
              </a:ext>
            </a:extLst>
          </p:cNvPr>
          <p:cNvSpPr txBox="1"/>
          <p:nvPr/>
        </p:nvSpPr>
        <p:spPr>
          <a:xfrm>
            <a:off x="1432259" y="2377567"/>
            <a:ext cx="121376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8800" dirty="0">
                <a:solidFill>
                  <a:schemeClr val="accent6"/>
                </a:solidFill>
                <a:latin typeface="Community Light" panose="02000303040000020003" pitchFamily="2" charset="0"/>
              </a:rPr>
              <a:t>Deduplication to increase graph clarity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6F013-0637-AB4E-99D6-F68C20EAE9D4}"/>
              </a:ext>
            </a:extLst>
          </p:cNvPr>
          <p:cNvSpPr>
            <a:spLocks/>
          </p:cNvSpPr>
          <p:nvPr/>
        </p:nvSpPr>
        <p:spPr bwMode="auto">
          <a:xfrm>
            <a:off x="1545372" y="5762631"/>
            <a:ext cx="7295416" cy="98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spcAft>
                <a:spcPts val="3600"/>
              </a:spcAft>
              <a:buClr>
                <a:schemeClr val="tx2"/>
              </a:buClr>
            </a:pPr>
            <a:r>
              <a:rPr lang="en-US" sz="4800" dirty="0">
                <a:solidFill>
                  <a:schemeClr val="accent5"/>
                </a:solidFill>
                <a:latin typeface="Community" panose="02000303040000020003" pitchFamily="2" charset="0"/>
                <a:ea typeface="Source Sans Pro Semibold" charset="0"/>
                <a:cs typeface="Source Sans Pro Semibold" charset="0"/>
              </a:rPr>
              <a:t>Active Learning &amp; Classifier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8AD4D-85E3-B74E-94A6-41BCF8904650}"/>
              </a:ext>
            </a:extLst>
          </p:cNvPr>
          <p:cNvSpPr/>
          <p:nvPr/>
        </p:nvSpPr>
        <p:spPr>
          <a:xfrm flipV="1">
            <a:off x="1545372" y="6915405"/>
            <a:ext cx="1170359" cy="638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3F5FB-6B92-404F-8199-067A33957C2C}"/>
              </a:ext>
            </a:extLst>
          </p:cNvPr>
          <p:cNvSpPr>
            <a:spLocks/>
          </p:cNvSpPr>
          <p:nvPr/>
        </p:nvSpPr>
        <p:spPr bwMode="auto">
          <a:xfrm>
            <a:off x="12518172" y="5762631"/>
            <a:ext cx="5791623" cy="98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spcAft>
                <a:spcPts val="3600"/>
              </a:spcAft>
              <a:buClr>
                <a:schemeClr val="tx2"/>
              </a:buClr>
            </a:pPr>
            <a:r>
              <a:rPr lang="en-US" sz="4800" dirty="0">
                <a:solidFill>
                  <a:schemeClr val="accent5"/>
                </a:solidFill>
                <a:latin typeface="Community" panose="02000303040000020003" pitchFamily="2" charset="0"/>
                <a:ea typeface="Source Sans Pro Semibold" charset="0"/>
                <a:cs typeface="Source Sans Pro Semibold" charset="0"/>
              </a:rPr>
              <a:t>“Attribute Blocks”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644BB-5A94-B743-A065-7513A3B76E68}"/>
              </a:ext>
            </a:extLst>
          </p:cNvPr>
          <p:cNvSpPr/>
          <p:nvPr/>
        </p:nvSpPr>
        <p:spPr>
          <a:xfrm flipV="1">
            <a:off x="12518172" y="6915405"/>
            <a:ext cx="1170359" cy="638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ABDD76C-9ADD-F543-9691-1760FB549521}"/>
              </a:ext>
            </a:extLst>
          </p:cNvPr>
          <p:cNvSpPr/>
          <p:nvPr/>
        </p:nvSpPr>
        <p:spPr>
          <a:xfrm>
            <a:off x="-2622293" y="2929990"/>
            <a:ext cx="7856024" cy="7856020"/>
          </a:xfrm>
          <a:prstGeom prst="ellipse">
            <a:avLst/>
          </a:prstGeom>
          <a:solidFill>
            <a:srgbClr val="FB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ohn Jersin">
            <a:extLst>
              <a:ext uri="{FF2B5EF4-FFF2-40B4-BE49-F238E27FC236}">
                <a16:creationId xmlns:a16="http://schemas.microsoft.com/office/drawing/2014/main" id="{EBC9828E-8F98-BE40-B9A5-E518087F04C0}"/>
              </a:ext>
            </a:extLst>
          </p:cNvPr>
          <p:cNvSpPr txBox="1"/>
          <p:nvPr/>
        </p:nvSpPr>
        <p:spPr>
          <a:xfrm>
            <a:off x="1469004" y="5853742"/>
            <a:ext cx="6140110" cy="200851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142" tIns="48142" rIns="48142" bIns="48142" numCol="1" anchor="t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90000"/>
              </a:lnSpc>
            </a:pPr>
            <a:r>
              <a:rPr lang="en-US" sz="13800">
                <a:solidFill>
                  <a:schemeClr val="accent2"/>
                </a:solidFill>
                <a:latin typeface="Community Light" panose="02000303040000020003" pitchFamily="2" charset="0"/>
              </a:rPr>
              <a:t>Agenda</a:t>
            </a:r>
            <a:endParaRPr sz="13800">
              <a:solidFill>
                <a:schemeClr val="accent2"/>
              </a:solidFill>
              <a:latin typeface="Community Light" panose="0200030304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B4E104-ECE4-FB43-8133-508DF0A2D100}"/>
              </a:ext>
            </a:extLst>
          </p:cNvPr>
          <p:cNvSpPr/>
          <p:nvPr/>
        </p:nvSpPr>
        <p:spPr>
          <a:xfrm>
            <a:off x="10823415" y="3255258"/>
            <a:ext cx="1188720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0">
                <a:solidFill>
                  <a:schemeClr val="accent5"/>
                </a:solidFill>
                <a:latin typeface="Community Light" panose="02000303040000020003" pitchFamily="2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506373-FF05-7B43-BEDD-CA2C88F46A4C}"/>
              </a:ext>
            </a:extLst>
          </p:cNvPr>
          <p:cNvSpPr/>
          <p:nvPr/>
        </p:nvSpPr>
        <p:spPr>
          <a:xfrm>
            <a:off x="12193587" y="3397793"/>
            <a:ext cx="5451990" cy="154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accent6"/>
                </a:solidFill>
                <a:latin typeface="Community Light" panose="02000303040000020003" pitchFamily="2" charset="0"/>
              </a:rPr>
              <a:t>Process &amp; Learnings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DC3FEE-C365-DC43-927E-A327A54707C2}"/>
              </a:ext>
            </a:extLst>
          </p:cNvPr>
          <p:cNvSpPr/>
          <p:nvPr/>
        </p:nvSpPr>
        <p:spPr>
          <a:xfrm>
            <a:off x="10823415" y="6136899"/>
            <a:ext cx="1188720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0">
                <a:solidFill>
                  <a:schemeClr val="accent5"/>
                </a:solidFill>
                <a:latin typeface="Community Light" panose="02000303040000020003" pitchFamily="2" charset="0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47DB5C-F850-8A4F-B844-2FF469553EA2}"/>
              </a:ext>
            </a:extLst>
          </p:cNvPr>
          <p:cNvSpPr/>
          <p:nvPr/>
        </p:nvSpPr>
        <p:spPr>
          <a:xfrm>
            <a:off x="12193586" y="6279434"/>
            <a:ext cx="7438687" cy="154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accent6"/>
                </a:solidFill>
                <a:latin typeface="Community Light" panose="02000303040000020003" pitchFamily="2" charset="0"/>
              </a:rPr>
              <a:t>Graph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3481DE-79BA-494B-96AD-5E4C29400504}"/>
              </a:ext>
            </a:extLst>
          </p:cNvPr>
          <p:cNvSpPr/>
          <p:nvPr/>
        </p:nvSpPr>
        <p:spPr>
          <a:xfrm>
            <a:off x="10823415" y="9045001"/>
            <a:ext cx="1188720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0" dirty="0">
                <a:solidFill>
                  <a:schemeClr val="accent5"/>
                </a:solidFill>
                <a:latin typeface="Community Light" panose="02000303040000020003" pitchFamily="2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B98652-E153-C744-9A0B-C3D3AF12B92E}"/>
              </a:ext>
            </a:extLst>
          </p:cNvPr>
          <p:cNvSpPr/>
          <p:nvPr/>
        </p:nvSpPr>
        <p:spPr>
          <a:xfrm>
            <a:off x="12193586" y="9187536"/>
            <a:ext cx="6780214" cy="154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accent6"/>
                </a:solidFill>
                <a:latin typeface="Community Light" panose="02000303040000020003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449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F9EC6F-0A90-0A4C-ACF3-B14B3627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585" y="2033034"/>
            <a:ext cx="10631636" cy="957262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2BCF34-E87D-3546-B2CC-5B754D945B66}"/>
              </a:ext>
            </a:extLst>
          </p:cNvPr>
          <p:cNvGrpSpPr/>
          <p:nvPr/>
        </p:nvGrpSpPr>
        <p:grpSpPr>
          <a:xfrm>
            <a:off x="3745624" y="1545147"/>
            <a:ext cx="10553467" cy="10553468"/>
            <a:chOff x="3745624" y="1545147"/>
            <a:chExt cx="10553467" cy="1055346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9AB830-B7D5-BA4E-B4AC-88565CDC475D}"/>
                </a:ext>
              </a:extLst>
            </p:cNvPr>
            <p:cNvSpPr/>
            <p:nvPr/>
          </p:nvSpPr>
          <p:spPr>
            <a:xfrm flipH="1">
              <a:off x="3745624" y="1545147"/>
              <a:ext cx="10553467" cy="10553468"/>
            </a:xfrm>
            <a:custGeom>
              <a:avLst/>
              <a:gdLst>
                <a:gd name="connsiteX0" fmla="*/ 1716554 w 10553467"/>
                <a:gd name="connsiteY0" fmla="*/ 9171016 h 10553468"/>
                <a:gd name="connsiteX1" fmla="*/ 1728776 w 10553467"/>
                <a:gd name="connsiteY1" fmla="*/ 9182668 h 10553468"/>
                <a:gd name="connsiteX2" fmla="*/ 1920206 w 10553467"/>
                <a:gd name="connsiteY2" fmla="*/ 9348489 h 10553468"/>
                <a:gd name="connsiteX3" fmla="*/ 1522000 w 10553467"/>
                <a:gd name="connsiteY3" fmla="*/ 8983280 h 10553468"/>
                <a:gd name="connsiteX4" fmla="*/ 1545518 w 10553467"/>
                <a:gd name="connsiteY4" fmla="*/ 9007948 h 10553468"/>
                <a:gd name="connsiteX5" fmla="*/ 1652382 w 10553467"/>
                <a:gd name="connsiteY5" fmla="*/ 9109834 h 10553468"/>
                <a:gd name="connsiteX6" fmla="*/ 1336896 w 10553467"/>
                <a:gd name="connsiteY6" fmla="*/ 8785553 h 10553468"/>
                <a:gd name="connsiteX7" fmla="*/ 1370798 w 10553467"/>
                <a:gd name="connsiteY7" fmla="*/ 8824691 h 10553468"/>
                <a:gd name="connsiteX8" fmla="*/ 1449430 w 10553467"/>
                <a:gd name="connsiteY8" fmla="*/ 8907164 h 10553468"/>
                <a:gd name="connsiteX9" fmla="*/ 1161482 w 10553467"/>
                <a:gd name="connsiteY9" fmla="*/ 8577915 h 10553468"/>
                <a:gd name="connsiteX10" fmla="*/ 1204948 w 10553467"/>
                <a:gd name="connsiteY10" fmla="*/ 8633227 h 10553468"/>
                <a:gd name="connsiteX11" fmla="*/ 1264212 w 10553467"/>
                <a:gd name="connsiteY11" fmla="*/ 8701644 h 10553468"/>
                <a:gd name="connsiteX12" fmla="*/ 995832 w 10553467"/>
                <a:gd name="connsiteY12" fmla="*/ 8360106 h 10553468"/>
                <a:gd name="connsiteX13" fmla="*/ 1048300 w 10553467"/>
                <a:gd name="connsiteY13" fmla="*/ 8433888 h 10553468"/>
                <a:gd name="connsiteX14" fmla="*/ 1091862 w 10553467"/>
                <a:gd name="connsiteY14" fmla="*/ 8489323 h 10553468"/>
                <a:gd name="connsiteX15" fmla="*/ 839520 w 10553467"/>
                <a:gd name="connsiteY15" fmla="*/ 8130822 h 10553468"/>
                <a:gd name="connsiteX16" fmla="*/ 901182 w 10553467"/>
                <a:gd name="connsiteY16" fmla="*/ 8227006 h 10553468"/>
                <a:gd name="connsiteX17" fmla="*/ 931328 w 10553467"/>
                <a:gd name="connsiteY17" fmla="*/ 8269399 h 10553468"/>
                <a:gd name="connsiteX18" fmla="*/ 689936 w 10553467"/>
                <a:gd name="connsiteY18" fmla="*/ 7884225 h 10553468"/>
                <a:gd name="connsiteX19" fmla="*/ 763930 w 10553467"/>
                <a:gd name="connsiteY19" fmla="*/ 8012913 h 10553468"/>
                <a:gd name="connsiteX20" fmla="*/ 782452 w 10553467"/>
                <a:gd name="connsiteY20" fmla="*/ 8041804 h 10553468"/>
                <a:gd name="connsiteX21" fmla="*/ 520406 w 10553467"/>
                <a:gd name="connsiteY21" fmla="*/ 7564540 h 10553468"/>
                <a:gd name="connsiteX22" fmla="*/ 636872 w 10553467"/>
                <a:gd name="connsiteY22" fmla="*/ 7791939 h 10553468"/>
                <a:gd name="connsiteX23" fmla="*/ 645368 w 10553467"/>
                <a:gd name="connsiteY23" fmla="*/ 7806715 h 10553468"/>
                <a:gd name="connsiteX24" fmla="*/ 408402 w 10553467"/>
                <a:gd name="connsiteY24" fmla="*/ 7314775 h 10553468"/>
                <a:gd name="connsiteX25" fmla="*/ 414672 w 10553467"/>
                <a:gd name="connsiteY25" fmla="*/ 7330677 h 10553468"/>
                <a:gd name="connsiteX26" fmla="*/ 520284 w 10553467"/>
                <a:gd name="connsiteY26" fmla="*/ 7564288 h 10553468"/>
                <a:gd name="connsiteX27" fmla="*/ 309072 w 10553467"/>
                <a:gd name="connsiteY27" fmla="*/ 7058194 h 10553468"/>
                <a:gd name="connsiteX28" fmla="*/ 320190 w 10553467"/>
                <a:gd name="connsiteY28" fmla="*/ 7091052 h 10553468"/>
                <a:gd name="connsiteX29" fmla="*/ 375408 w 10553467"/>
                <a:gd name="connsiteY29" fmla="*/ 7231095 h 10553468"/>
                <a:gd name="connsiteX30" fmla="*/ 222754 w 10553467"/>
                <a:gd name="connsiteY30" fmla="*/ 6794889 h 10553468"/>
                <a:gd name="connsiteX31" fmla="*/ 237232 w 10553467"/>
                <a:gd name="connsiteY31" fmla="*/ 6845873 h 10553468"/>
                <a:gd name="connsiteX32" fmla="*/ 274672 w 10553467"/>
                <a:gd name="connsiteY32" fmla="*/ 6956528 h 10553468"/>
                <a:gd name="connsiteX33" fmla="*/ 149832 w 10553467"/>
                <a:gd name="connsiteY33" fmla="*/ 6524876 h 10553468"/>
                <a:gd name="connsiteX34" fmla="*/ 166126 w 10553467"/>
                <a:gd name="connsiteY34" fmla="*/ 6595472 h 10553468"/>
                <a:gd name="connsiteX35" fmla="*/ 191616 w 10553467"/>
                <a:gd name="connsiteY35" fmla="*/ 6685239 h 10553468"/>
                <a:gd name="connsiteX36" fmla="*/ 90702 w 10553467"/>
                <a:gd name="connsiteY36" fmla="*/ 6247773 h 10553468"/>
                <a:gd name="connsiteX37" fmla="*/ 107204 w 10553467"/>
                <a:gd name="connsiteY37" fmla="*/ 6340180 h 10553468"/>
                <a:gd name="connsiteX38" fmla="*/ 123648 w 10553467"/>
                <a:gd name="connsiteY38" fmla="*/ 6411427 h 10553468"/>
                <a:gd name="connsiteX39" fmla="*/ 45758 w 10553467"/>
                <a:gd name="connsiteY39" fmla="*/ 5961959 h 10553468"/>
                <a:gd name="connsiteX40" fmla="*/ 60800 w 10553467"/>
                <a:gd name="connsiteY40" fmla="*/ 6080329 h 10553468"/>
                <a:gd name="connsiteX41" fmla="*/ 70344 w 10553467"/>
                <a:gd name="connsiteY41" fmla="*/ 6133775 h 10553468"/>
                <a:gd name="connsiteX42" fmla="*/ 15394 w 10553467"/>
                <a:gd name="connsiteY42" fmla="*/ 5660420 h 10553468"/>
                <a:gd name="connsiteX43" fmla="*/ 27244 w 10553467"/>
                <a:gd name="connsiteY43" fmla="*/ 5816249 h 10553468"/>
                <a:gd name="connsiteX44" fmla="*/ 31790 w 10553467"/>
                <a:gd name="connsiteY44" fmla="*/ 5852026 h 10553468"/>
                <a:gd name="connsiteX45" fmla="*/ 0 w 10553467"/>
                <a:gd name="connsiteY45" fmla="*/ 5276743 h 10553468"/>
                <a:gd name="connsiteX46" fmla="*/ 6866 w 10553467"/>
                <a:gd name="connsiteY46" fmla="*/ 5548274 h 10553468"/>
                <a:gd name="connsiteX47" fmla="*/ 8234 w 10553467"/>
                <a:gd name="connsiteY47" fmla="*/ 5566271 h 10553468"/>
                <a:gd name="connsiteX48" fmla="*/ 8234 w 10553467"/>
                <a:gd name="connsiteY48" fmla="*/ 4987196 h 10553468"/>
                <a:gd name="connsiteX49" fmla="*/ 6866 w 10553467"/>
                <a:gd name="connsiteY49" fmla="*/ 5005194 h 10553468"/>
                <a:gd name="connsiteX50" fmla="*/ 0 w 10553467"/>
                <a:gd name="connsiteY50" fmla="*/ 5276734 h 10553468"/>
                <a:gd name="connsiteX51" fmla="*/ 0 w 10553467"/>
                <a:gd name="connsiteY51" fmla="*/ 5276735 h 10553468"/>
                <a:gd name="connsiteX52" fmla="*/ 31790 w 10553467"/>
                <a:gd name="connsiteY52" fmla="*/ 4701439 h 10553468"/>
                <a:gd name="connsiteX53" fmla="*/ 27244 w 10553467"/>
                <a:gd name="connsiteY53" fmla="*/ 4737219 h 10553468"/>
                <a:gd name="connsiteX54" fmla="*/ 15392 w 10553467"/>
                <a:gd name="connsiteY54" fmla="*/ 4893062 h 10553468"/>
                <a:gd name="connsiteX55" fmla="*/ 70346 w 10553467"/>
                <a:gd name="connsiteY55" fmla="*/ 4419689 h 10553468"/>
                <a:gd name="connsiteX56" fmla="*/ 60800 w 10553467"/>
                <a:gd name="connsiteY56" fmla="*/ 4473140 h 10553468"/>
                <a:gd name="connsiteX57" fmla="*/ 45758 w 10553467"/>
                <a:gd name="connsiteY57" fmla="*/ 4591521 h 10553468"/>
                <a:gd name="connsiteX58" fmla="*/ 123650 w 10553467"/>
                <a:gd name="connsiteY58" fmla="*/ 4142035 h 10553468"/>
                <a:gd name="connsiteX59" fmla="*/ 107204 w 10553467"/>
                <a:gd name="connsiteY59" fmla="*/ 4213288 h 10553468"/>
                <a:gd name="connsiteX60" fmla="*/ 90700 w 10553467"/>
                <a:gd name="connsiteY60" fmla="*/ 4305704 h 10553468"/>
                <a:gd name="connsiteX61" fmla="*/ 191618 w 10553467"/>
                <a:gd name="connsiteY61" fmla="*/ 3868220 h 10553468"/>
                <a:gd name="connsiteX62" fmla="*/ 166126 w 10553467"/>
                <a:gd name="connsiteY62" fmla="*/ 3957996 h 10553468"/>
                <a:gd name="connsiteX63" fmla="*/ 149830 w 10553467"/>
                <a:gd name="connsiteY63" fmla="*/ 4028601 h 10553468"/>
                <a:gd name="connsiteX64" fmla="*/ 274676 w 10553467"/>
                <a:gd name="connsiteY64" fmla="*/ 3596929 h 10553468"/>
                <a:gd name="connsiteX65" fmla="*/ 237232 w 10553467"/>
                <a:gd name="connsiteY65" fmla="*/ 3707595 h 10553468"/>
                <a:gd name="connsiteX66" fmla="*/ 222752 w 10553467"/>
                <a:gd name="connsiteY66" fmla="*/ 3758586 h 10553468"/>
                <a:gd name="connsiteX67" fmla="*/ 375414 w 10553467"/>
                <a:gd name="connsiteY67" fmla="*/ 3322356 h 10553468"/>
                <a:gd name="connsiteX68" fmla="*/ 320190 w 10553467"/>
                <a:gd name="connsiteY68" fmla="*/ 3462416 h 10553468"/>
                <a:gd name="connsiteX69" fmla="*/ 309072 w 10553467"/>
                <a:gd name="connsiteY69" fmla="*/ 3495279 h 10553468"/>
                <a:gd name="connsiteX70" fmla="*/ 520302 w 10553467"/>
                <a:gd name="connsiteY70" fmla="*/ 2989142 h 10553468"/>
                <a:gd name="connsiteX71" fmla="*/ 414672 w 10553467"/>
                <a:gd name="connsiteY71" fmla="*/ 3222791 h 10553468"/>
                <a:gd name="connsiteX72" fmla="*/ 408400 w 10553467"/>
                <a:gd name="connsiteY72" fmla="*/ 3238697 h 10553468"/>
                <a:gd name="connsiteX73" fmla="*/ 645372 w 10553467"/>
                <a:gd name="connsiteY73" fmla="*/ 2746749 h 10553468"/>
                <a:gd name="connsiteX74" fmla="*/ 636872 w 10553467"/>
                <a:gd name="connsiteY74" fmla="*/ 2761529 h 10553468"/>
                <a:gd name="connsiteX75" fmla="*/ 520384 w 10553467"/>
                <a:gd name="connsiteY75" fmla="*/ 2988971 h 10553468"/>
                <a:gd name="connsiteX76" fmla="*/ 782454 w 10553467"/>
                <a:gd name="connsiteY76" fmla="*/ 2511660 h 10553468"/>
                <a:gd name="connsiteX77" fmla="*/ 763930 w 10553467"/>
                <a:gd name="connsiteY77" fmla="*/ 2540556 h 10553468"/>
                <a:gd name="connsiteX78" fmla="*/ 689922 w 10553467"/>
                <a:gd name="connsiteY78" fmla="*/ 2669267 h 10553468"/>
                <a:gd name="connsiteX79" fmla="*/ 931332 w 10553467"/>
                <a:gd name="connsiteY79" fmla="*/ 2284065 h 10553468"/>
                <a:gd name="connsiteX80" fmla="*/ 901182 w 10553467"/>
                <a:gd name="connsiteY80" fmla="*/ 2326462 h 10553468"/>
                <a:gd name="connsiteX81" fmla="*/ 839512 w 10553467"/>
                <a:gd name="connsiteY81" fmla="*/ 2422658 h 10553468"/>
                <a:gd name="connsiteX82" fmla="*/ 1091870 w 10553467"/>
                <a:gd name="connsiteY82" fmla="*/ 2064136 h 10553468"/>
                <a:gd name="connsiteX83" fmla="*/ 1048300 w 10553467"/>
                <a:gd name="connsiteY83" fmla="*/ 2119580 h 10553468"/>
                <a:gd name="connsiteX84" fmla="*/ 995826 w 10553467"/>
                <a:gd name="connsiteY84" fmla="*/ 2193370 h 10553468"/>
                <a:gd name="connsiteX85" fmla="*/ 1264226 w 10553467"/>
                <a:gd name="connsiteY85" fmla="*/ 1851809 h 10553468"/>
                <a:gd name="connsiteX86" fmla="*/ 1204948 w 10553467"/>
                <a:gd name="connsiteY86" fmla="*/ 1920241 h 10553468"/>
                <a:gd name="connsiteX87" fmla="*/ 1161472 w 10553467"/>
                <a:gd name="connsiteY87" fmla="*/ 1975565 h 10553468"/>
                <a:gd name="connsiteX88" fmla="*/ 1449448 w 10553467"/>
                <a:gd name="connsiteY88" fmla="*/ 1646284 h 10553468"/>
                <a:gd name="connsiteX89" fmla="*/ 1370798 w 10553467"/>
                <a:gd name="connsiteY89" fmla="*/ 1728778 h 10553468"/>
                <a:gd name="connsiteX90" fmla="*/ 1336888 w 10553467"/>
                <a:gd name="connsiteY90" fmla="*/ 1767926 h 10553468"/>
                <a:gd name="connsiteX91" fmla="*/ 1652432 w 10553467"/>
                <a:gd name="connsiteY91" fmla="*/ 1443587 h 10553468"/>
                <a:gd name="connsiteX92" fmla="*/ 1545518 w 10553467"/>
                <a:gd name="connsiteY92" fmla="*/ 1545520 h 10553468"/>
                <a:gd name="connsiteX93" fmla="*/ 1521992 w 10553467"/>
                <a:gd name="connsiteY93" fmla="*/ 1570197 h 10553468"/>
                <a:gd name="connsiteX94" fmla="*/ 5276732 w 10553467"/>
                <a:gd name="connsiteY94" fmla="*/ 0 h 10553468"/>
                <a:gd name="connsiteX95" fmla="*/ 1728776 w 10553467"/>
                <a:gd name="connsiteY95" fmla="*/ 1370800 h 10553468"/>
                <a:gd name="connsiteX96" fmla="*/ 1716544 w 10553467"/>
                <a:gd name="connsiteY96" fmla="*/ 1382463 h 10553468"/>
                <a:gd name="connsiteX97" fmla="*/ 1920240 w 10553467"/>
                <a:gd name="connsiteY97" fmla="*/ 1204950 h 10553468"/>
                <a:gd name="connsiteX98" fmla="*/ 2096824 w 10553467"/>
                <a:gd name="connsiteY98" fmla="*/ 1066182 h 10553468"/>
                <a:gd name="connsiteX99" fmla="*/ 2096824 w 10553467"/>
                <a:gd name="connsiteY99" fmla="*/ 9487286 h 10553468"/>
                <a:gd name="connsiteX100" fmla="*/ 1982224 w 10553467"/>
                <a:gd name="connsiteY100" fmla="*/ 9397229 h 10553468"/>
                <a:gd name="connsiteX101" fmla="*/ 2119578 w 10553467"/>
                <a:gd name="connsiteY101" fmla="*/ 9505168 h 10553468"/>
                <a:gd name="connsiteX102" fmla="*/ 5276732 w 10553467"/>
                <a:gd name="connsiteY102" fmla="*/ 10553468 h 10553468"/>
                <a:gd name="connsiteX103" fmla="*/ 10553467 w 10553467"/>
                <a:gd name="connsiteY103" fmla="*/ 5276734 h 10553468"/>
                <a:gd name="connsiteX104" fmla="*/ 5276732 w 10553467"/>
                <a:gd name="connsiteY104" fmla="*/ 0 h 1055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0553467" h="10553468">
                  <a:moveTo>
                    <a:pt x="1716554" y="9171016"/>
                  </a:moveTo>
                  <a:lnTo>
                    <a:pt x="1728776" y="9182668"/>
                  </a:lnTo>
                  <a:lnTo>
                    <a:pt x="1920206" y="9348489"/>
                  </a:lnTo>
                  <a:close/>
                  <a:moveTo>
                    <a:pt x="1522000" y="8983280"/>
                  </a:moveTo>
                  <a:lnTo>
                    <a:pt x="1545518" y="9007948"/>
                  </a:lnTo>
                  <a:lnTo>
                    <a:pt x="1652382" y="9109834"/>
                  </a:lnTo>
                  <a:close/>
                  <a:moveTo>
                    <a:pt x="1336896" y="8785553"/>
                  </a:moveTo>
                  <a:lnTo>
                    <a:pt x="1370798" y="8824691"/>
                  </a:lnTo>
                  <a:lnTo>
                    <a:pt x="1449430" y="8907164"/>
                  </a:lnTo>
                  <a:close/>
                  <a:moveTo>
                    <a:pt x="1161482" y="8577915"/>
                  </a:moveTo>
                  <a:lnTo>
                    <a:pt x="1204948" y="8633227"/>
                  </a:lnTo>
                  <a:lnTo>
                    <a:pt x="1264212" y="8701644"/>
                  </a:lnTo>
                  <a:close/>
                  <a:moveTo>
                    <a:pt x="995832" y="8360106"/>
                  </a:moveTo>
                  <a:lnTo>
                    <a:pt x="1048300" y="8433888"/>
                  </a:lnTo>
                  <a:lnTo>
                    <a:pt x="1091862" y="8489323"/>
                  </a:lnTo>
                  <a:close/>
                  <a:moveTo>
                    <a:pt x="839520" y="8130822"/>
                  </a:moveTo>
                  <a:lnTo>
                    <a:pt x="901182" y="8227006"/>
                  </a:lnTo>
                  <a:lnTo>
                    <a:pt x="931328" y="8269399"/>
                  </a:lnTo>
                  <a:close/>
                  <a:moveTo>
                    <a:pt x="689936" y="7884225"/>
                  </a:moveTo>
                  <a:lnTo>
                    <a:pt x="763930" y="8012913"/>
                  </a:lnTo>
                  <a:lnTo>
                    <a:pt x="782452" y="8041804"/>
                  </a:lnTo>
                  <a:close/>
                  <a:moveTo>
                    <a:pt x="520406" y="7564540"/>
                  </a:moveTo>
                  <a:lnTo>
                    <a:pt x="636872" y="7791939"/>
                  </a:lnTo>
                  <a:lnTo>
                    <a:pt x="645368" y="7806715"/>
                  </a:lnTo>
                  <a:close/>
                  <a:moveTo>
                    <a:pt x="408402" y="7314775"/>
                  </a:moveTo>
                  <a:lnTo>
                    <a:pt x="414672" y="7330677"/>
                  </a:lnTo>
                  <a:lnTo>
                    <a:pt x="520284" y="7564288"/>
                  </a:lnTo>
                  <a:close/>
                  <a:moveTo>
                    <a:pt x="309072" y="7058194"/>
                  </a:moveTo>
                  <a:lnTo>
                    <a:pt x="320190" y="7091052"/>
                  </a:lnTo>
                  <a:lnTo>
                    <a:pt x="375408" y="7231095"/>
                  </a:lnTo>
                  <a:close/>
                  <a:moveTo>
                    <a:pt x="222754" y="6794889"/>
                  </a:moveTo>
                  <a:lnTo>
                    <a:pt x="237232" y="6845873"/>
                  </a:lnTo>
                  <a:lnTo>
                    <a:pt x="274672" y="6956528"/>
                  </a:lnTo>
                  <a:close/>
                  <a:moveTo>
                    <a:pt x="149832" y="6524876"/>
                  </a:moveTo>
                  <a:lnTo>
                    <a:pt x="166126" y="6595472"/>
                  </a:lnTo>
                  <a:lnTo>
                    <a:pt x="191616" y="6685239"/>
                  </a:lnTo>
                  <a:close/>
                  <a:moveTo>
                    <a:pt x="90702" y="6247773"/>
                  </a:moveTo>
                  <a:lnTo>
                    <a:pt x="107204" y="6340180"/>
                  </a:lnTo>
                  <a:lnTo>
                    <a:pt x="123648" y="6411427"/>
                  </a:lnTo>
                  <a:close/>
                  <a:moveTo>
                    <a:pt x="45758" y="5961959"/>
                  </a:moveTo>
                  <a:lnTo>
                    <a:pt x="60800" y="6080329"/>
                  </a:lnTo>
                  <a:lnTo>
                    <a:pt x="70344" y="6133775"/>
                  </a:lnTo>
                  <a:close/>
                  <a:moveTo>
                    <a:pt x="15394" y="5660420"/>
                  </a:moveTo>
                  <a:lnTo>
                    <a:pt x="27244" y="5816249"/>
                  </a:lnTo>
                  <a:lnTo>
                    <a:pt x="31790" y="5852026"/>
                  </a:lnTo>
                  <a:close/>
                  <a:moveTo>
                    <a:pt x="0" y="5276743"/>
                  </a:moveTo>
                  <a:lnTo>
                    <a:pt x="6866" y="5548274"/>
                  </a:lnTo>
                  <a:lnTo>
                    <a:pt x="8234" y="5566271"/>
                  </a:lnTo>
                  <a:close/>
                  <a:moveTo>
                    <a:pt x="8234" y="4987196"/>
                  </a:moveTo>
                  <a:lnTo>
                    <a:pt x="6866" y="5005194"/>
                  </a:lnTo>
                  <a:cubicBezTo>
                    <a:pt x="2308" y="5095132"/>
                    <a:pt x="0" y="5185664"/>
                    <a:pt x="0" y="5276734"/>
                  </a:cubicBezTo>
                  <a:lnTo>
                    <a:pt x="0" y="5276735"/>
                  </a:lnTo>
                  <a:close/>
                  <a:moveTo>
                    <a:pt x="31790" y="4701439"/>
                  </a:moveTo>
                  <a:lnTo>
                    <a:pt x="27244" y="4737219"/>
                  </a:lnTo>
                  <a:lnTo>
                    <a:pt x="15392" y="4893062"/>
                  </a:lnTo>
                  <a:close/>
                  <a:moveTo>
                    <a:pt x="70346" y="4419689"/>
                  </a:moveTo>
                  <a:lnTo>
                    <a:pt x="60800" y="4473140"/>
                  </a:lnTo>
                  <a:lnTo>
                    <a:pt x="45758" y="4591521"/>
                  </a:lnTo>
                  <a:close/>
                  <a:moveTo>
                    <a:pt x="123650" y="4142035"/>
                  </a:moveTo>
                  <a:lnTo>
                    <a:pt x="107204" y="4213288"/>
                  </a:lnTo>
                  <a:lnTo>
                    <a:pt x="90700" y="4305704"/>
                  </a:lnTo>
                  <a:close/>
                  <a:moveTo>
                    <a:pt x="191618" y="3868220"/>
                  </a:moveTo>
                  <a:lnTo>
                    <a:pt x="166126" y="3957996"/>
                  </a:lnTo>
                  <a:lnTo>
                    <a:pt x="149830" y="4028601"/>
                  </a:lnTo>
                  <a:close/>
                  <a:moveTo>
                    <a:pt x="274676" y="3596929"/>
                  </a:moveTo>
                  <a:lnTo>
                    <a:pt x="237232" y="3707595"/>
                  </a:lnTo>
                  <a:lnTo>
                    <a:pt x="222752" y="3758586"/>
                  </a:lnTo>
                  <a:close/>
                  <a:moveTo>
                    <a:pt x="375414" y="3322356"/>
                  </a:moveTo>
                  <a:lnTo>
                    <a:pt x="320190" y="3462416"/>
                  </a:lnTo>
                  <a:lnTo>
                    <a:pt x="309072" y="3495279"/>
                  </a:lnTo>
                  <a:close/>
                  <a:moveTo>
                    <a:pt x="520302" y="2989142"/>
                  </a:moveTo>
                  <a:lnTo>
                    <a:pt x="414672" y="3222791"/>
                  </a:lnTo>
                  <a:lnTo>
                    <a:pt x="408400" y="3238697"/>
                  </a:lnTo>
                  <a:close/>
                  <a:moveTo>
                    <a:pt x="645372" y="2746749"/>
                  </a:moveTo>
                  <a:lnTo>
                    <a:pt x="636872" y="2761529"/>
                  </a:lnTo>
                  <a:lnTo>
                    <a:pt x="520384" y="2988971"/>
                  </a:lnTo>
                  <a:close/>
                  <a:moveTo>
                    <a:pt x="782454" y="2511660"/>
                  </a:moveTo>
                  <a:lnTo>
                    <a:pt x="763930" y="2540556"/>
                  </a:lnTo>
                  <a:lnTo>
                    <a:pt x="689922" y="2669267"/>
                  </a:lnTo>
                  <a:close/>
                  <a:moveTo>
                    <a:pt x="931332" y="2284065"/>
                  </a:moveTo>
                  <a:lnTo>
                    <a:pt x="901182" y="2326462"/>
                  </a:lnTo>
                  <a:lnTo>
                    <a:pt x="839512" y="2422658"/>
                  </a:lnTo>
                  <a:close/>
                  <a:moveTo>
                    <a:pt x="1091870" y="2064136"/>
                  </a:moveTo>
                  <a:lnTo>
                    <a:pt x="1048300" y="2119580"/>
                  </a:lnTo>
                  <a:lnTo>
                    <a:pt x="995826" y="2193370"/>
                  </a:lnTo>
                  <a:close/>
                  <a:moveTo>
                    <a:pt x="1264226" y="1851809"/>
                  </a:moveTo>
                  <a:lnTo>
                    <a:pt x="1204948" y="1920241"/>
                  </a:lnTo>
                  <a:lnTo>
                    <a:pt x="1161472" y="1975565"/>
                  </a:lnTo>
                  <a:close/>
                  <a:moveTo>
                    <a:pt x="1449448" y="1646284"/>
                  </a:moveTo>
                  <a:lnTo>
                    <a:pt x="1370798" y="1728778"/>
                  </a:lnTo>
                  <a:lnTo>
                    <a:pt x="1336888" y="1767926"/>
                  </a:lnTo>
                  <a:close/>
                  <a:moveTo>
                    <a:pt x="1652432" y="1443587"/>
                  </a:moveTo>
                  <a:lnTo>
                    <a:pt x="1545518" y="1545520"/>
                  </a:lnTo>
                  <a:lnTo>
                    <a:pt x="1521992" y="1570197"/>
                  </a:lnTo>
                  <a:close/>
                  <a:moveTo>
                    <a:pt x="5276732" y="0"/>
                  </a:moveTo>
                  <a:cubicBezTo>
                    <a:pt x="3910672" y="0"/>
                    <a:pt x="2665856" y="519099"/>
                    <a:pt x="1728776" y="1370800"/>
                  </a:cubicBezTo>
                  <a:lnTo>
                    <a:pt x="1716544" y="1382463"/>
                  </a:lnTo>
                  <a:lnTo>
                    <a:pt x="1920240" y="1204950"/>
                  </a:lnTo>
                  <a:lnTo>
                    <a:pt x="2096824" y="1066182"/>
                  </a:lnTo>
                  <a:lnTo>
                    <a:pt x="2096824" y="9487286"/>
                  </a:lnTo>
                  <a:lnTo>
                    <a:pt x="1982224" y="9397229"/>
                  </a:lnTo>
                  <a:lnTo>
                    <a:pt x="2119578" y="9505168"/>
                  </a:lnTo>
                  <a:cubicBezTo>
                    <a:pt x="2999962" y="10163567"/>
                    <a:pt x="4092814" y="10553468"/>
                    <a:pt x="5276732" y="10553468"/>
                  </a:cubicBezTo>
                  <a:cubicBezTo>
                    <a:pt x="8190993" y="10553468"/>
                    <a:pt x="10553467" y="8190994"/>
                    <a:pt x="10553467" y="5276734"/>
                  </a:cubicBezTo>
                  <a:cubicBezTo>
                    <a:pt x="10553467" y="2362474"/>
                    <a:pt x="8190993" y="0"/>
                    <a:pt x="527673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B7906E5-F103-8641-936A-435F97AAC304}"/>
                </a:ext>
              </a:extLst>
            </p:cNvPr>
            <p:cNvSpPr/>
            <p:nvPr/>
          </p:nvSpPr>
          <p:spPr>
            <a:xfrm flipH="1">
              <a:off x="12193586" y="2612571"/>
              <a:ext cx="2096825" cy="8413553"/>
            </a:xfrm>
            <a:custGeom>
              <a:avLst/>
              <a:gdLst>
                <a:gd name="connsiteX0" fmla="*/ 2096825 w 2096825"/>
                <a:gd name="connsiteY0" fmla="*/ 0 h 8421104"/>
                <a:gd name="connsiteX1" fmla="*/ 2096825 w 2096825"/>
                <a:gd name="connsiteY1" fmla="*/ 8421104 h 8421104"/>
                <a:gd name="connsiteX2" fmla="*/ 1920242 w 2096825"/>
                <a:gd name="connsiteY2" fmla="*/ 8282337 h 8421104"/>
                <a:gd name="connsiteX3" fmla="*/ 0 w 2096825"/>
                <a:gd name="connsiteY3" fmla="*/ 4210553 h 8421104"/>
                <a:gd name="connsiteX4" fmla="*/ 1920242 w 2096825"/>
                <a:gd name="connsiteY4" fmla="*/ 138768 h 84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25" h="8421104">
                  <a:moveTo>
                    <a:pt x="2096825" y="0"/>
                  </a:moveTo>
                  <a:lnTo>
                    <a:pt x="2096825" y="8421104"/>
                  </a:lnTo>
                  <a:lnTo>
                    <a:pt x="1920242" y="8282337"/>
                  </a:lnTo>
                  <a:cubicBezTo>
                    <a:pt x="747502" y="7314506"/>
                    <a:pt x="0" y="5849823"/>
                    <a:pt x="0" y="4210553"/>
                  </a:cubicBezTo>
                  <a:cubicBezTo>
                    <a:pt x="0" y="2571281"/>
                    <a:pt x="747502" y="1106598"/>
                    <a:pt x="1920242" y="13876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John Jersin">
            <a:extLst>
              <a:ext uri="{FF2B5EF4-FFF2-40B4-BE49-F238E27FC236}">
                <a16:creationId xmlns:a16="http://schemas.microsoft.com/office/drawing/2014/main" id="{33DA61BE-8CA3-D645-BFE2-08F2E677AA36}"/>
              </a:ext>
            </a:extLst>
          </p:cNvPr>
          <p:cNvSpPr txBox="1"/>
          <p:nvPr/>
        </p:nvSpPr>
        <p:spPr>
          <a:xfrm>
            <a:off x="1410534" y="4833614"/>
            <a:ext cx="10527112" cy="15277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154" tIns="48154" rIns="48154" bIns="48154" numCol="1" anchor="b" anchorCtr="0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1500" dirty="0">
                <a:solidFill>
                  <a:schemeClr val="bg2"/>
                </a:solidFill>
                <a:latin typeface="Community Light" panose="02000303040000020003" pitchFamily="2" charset="0"/>
              </a:rPr>
              <a:t>Transform: Results</a:t>
            </a:r>
            <a:endParaRPr sz="11500" dirty="0">
              <a:solidFill>
                <a:schemeClr val="bg2"/>
              </a:solidFill>
              <a:latin typeface="Community Light" panose="02000303040000020003" pitchFamily="2" charset="0"/>
            </a:endParaRPr>
          </a:p>
        </p:txBody>
      </p:sp>
      <p:sp>
        <p:nvSpPr>
          <p:cNvPr id="16" name="John Jersin">
            <a:extLst>
              <a:ext uri="{FF2B5EF4-FFF2-40B4-BE49-F238E27FC236}">
                <a16:creationId xmlns:a16="http://schemas.microsoft.com/office/drawing/2014/main" id="{7AD69423-C3C7-B047-B52D-72CF255E4D14}"/>
              </a:ext>
            </a:extLst>
          </p:cNvPr>
          <p:cNvSpPr txBox="1"/>
          <p:nvPr/>
        </p:nvSpPr>
        <p:spPr>
          <a:xfrm>
            <a:off x="1472565" y="6467400"/>
            <a:ext cx="9567726" cy="259023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154" tIns="48154" rIns="48154" bIns="48154" numCol="1" anchor="t" anchorCtr="0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00000"/>
              </a:lnSpc>
            </a:pPr>
            <a:r>
              <a:rPr lang="en-US" sz="5400" dirty="0">
                <a:solidFill>
                  <a:schemeClr val="accent6"/>
                </a:solidFill>
                <a:latin typeface="Community Light" panose="02000303040000020003" pitchFamily="2" charset="0"/>
              </a:rPr>
              <a:t>Results of combined transformations allow for seamless loading into Neo4J</a:t>
            </a:r>
          </a:p>
        </p:txBody>
      </p:sp>
    </p:spTree>
    <p:extLst>
      <p:ext uri="{BB962C8B-B14F-4D97-AF65-F5344CB8AC3E}">
        <p14:creationId xmlns:p14="http://schemas.microsoft.com/office/powerpoint/2010/main" val="12152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8F7909-306F-7545-92CF-000E61BE2DF7}"/>
              </a:ext>
            </a:extLst>
          </p:cNvPr>
          <p:cNvSpPr/>
          <p:nvPr/>
        </p:nvSpPr>
        <p:spPr>
          <a:xfrm>
            <a:off x="0" y="0"/>
            <a:ext cx="3759200" cy="13715999"/>
          </a:xfrm>
          <a:prstGeom prst="rect">
            <a:avLst/>
          </a:prstGeom>
          <a:solidFill>
            <a:srgbClr val="E2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2"/>
              </a:solidFill>
              <a:latin typeface="Community Light" panose="02000303040000020003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75D5E3-B374-DE40-A8C8-7D5A4E4EB232}"/>
              </a:ext>
            </a:extLst>
          </p:cNvPr>
          <p:cNvGrpSpPr/>
          <p:nvPr/>
        </p:nvGrpSpPr>
        <p:grpSpPr>
          <a:xfrm>
            <a:off x="2258437" y="1538838"/>
            <a:ext cx="10553467" cy="10553467"/>
            <a:chOff x="2258437" y="1538838"/>
            <a:chExt cx="10553467" cy="105534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E40ED3-A429-4E4D-8A8B-8FD402C8438A}"/>
                </a:ext>
              </a:extLst>
            </p:cNvPr>
            <p:cNvSpPr/>
            <p:nvPr/>
          </p:nvSpPr>
          <p:spPr>
            <a:xfrm>
              <a:off x="2258437" y="1538838"/>
              <a:ext cx="10553467" cy="10553467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399E65-B919-8A47-9298-018611843FD8}"/>
                </a:ext>
              </a:extLst>
            </p:cNvPr>
            <p:cNvSpPr/>
            <p:nvPr/>
          </p:nvSpPr>
          <p:spPr>
            <a:xfrm>
              <a:off x="2270221" y="3143660"/>
              <a:ext cx="1488979" cy="7343824"/>
            </a:xfrm>
            <a:custGeom>
              <a:avLst/>
              <a:gdLst>
                <a:gd name="connsiteX0" fmla="*/ 1488979 w 1488979"/>
                <a:gd name="connsiteY0" fmla="*/ 0 h 7343824"/>
                <a:gd name="connsiteX1" fmla="*/ 1488979 w 1488979"/>
                <a:gd name="connsiteY1" fmla="*/ 7343824 h 7343824"/>
                <a:gd name="connsiteX2" fmla="*/ 1370799 w 1488979"/>
                <a:gd name="connsiteY2" fmla="*/ 7219869 h 7343824"/>
                <a:gd name="connsiteX3" fmla="*/ 0 w 1488979"/>
                <a:gd name="connsiteY3" fmla="*/ 3671912 h 7343824"/>
                <a:gd name="connsiteX4" fmla="*/ 1370799 w 1488979"/>
                <a:gd name="connsiteY4" fmla="*/ 123955 h 734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979" h="7343824">
                  <a:moveTo>
                    <a:pt x="1488979" y="0"/>
                  </a:moveTo>
                  <a:lnTo>
                    <a:pt x="1488979" y="7343824"/>
                  </a:lnTo>
                  <a:lnTo>
                    <a:pt x="1370799" y="7219869"/>
                  </a:lnTo>
                  <a:cubicBezTo>
                    <a:pt x="519098" y="6282789"/>
                    <a:pt x="0" y="5037972"/>
                    <a:pt x="0" y="3671912"/>
                  </a:cubicBezTo>
                  <a:cubicBezTo>
                    <a:pt x="0" y="2305853"/>
                    <a:pt x="519098" y="1061036"/>
                    <a:pt x="1370799" y="1239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John Jersin">
            <a:extLst>
              <a:ext uri="{FF2B5EF4-FFF2-40B4-BE49-F238E27FC236}">
                <a16:creationId xmlns:a16="http://schemas.microsoft.com/office/drawing/2014/main" id="{0400CCBE-3A89-1247-99DB-C8AC51B78DE7}"/>
              </a:ext>
            </a:extLst>
          </p:cNvPr>
          <p:cNvSpPr txBox="1"/>
          <p:nvPr/>
        </p:nvSpPr>
        <p:spPr>
          <a:xfrm>
            <a:off x="5882913" y="5029200"/>
            <a:ext cx="15091297" cy="15745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142" tIns="48142" rIns="48142" bIns="48142" numCol="1" anchor="b" anchorCtr="0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00000"/>
              </a:lnSpc>
            </a:pPr>
            <a:r>
              <a:rPr lang="en-US" sz="9600" dirty="0">
                <a:solidFill>
                  <a:schemeClr val="accent1"/>
                </a:solidFill>
                <a:latin typeface="Community Light" panose="02000303040000020003" pitchFamily="2" charset="0"/>
              </a:rPr>
              <a:t>Load: Neo4J Graph</a:t>
            </a:r>
            <a:endParaRPr sz="9600" dirty="0">
              <a:solidFill>
                <a:schemeClr val="accent1"/>
              </a:solidFill>
              <a:latin typeface="Community Light" panose="02000303040000020003" pitchFamily="2" charset="0"/>
            </a:endParaRPr>
          </a:p>
        </p:txBody>
      </p:sp>
      <p:sp>
        <p:nvSpPr>
          <p:cNvPr id="11" name="John Jersin">
            <a:extLst>
              <a:ext uri="{FF2B5EF4-FFF2-40B4-BE49-F238E27FC236}">
                <a16:creationId xmlns:a16="http://schemas.microsoft.com/office/drawing/2014/main" id="{9EDFD054-CB82-F949-B74F-0DBA2E34BE3A}"/>
              </a:ext>
            </a:extLst>
          </p:cNvPr>
          <p:cNvSpPr txBox="1"/>
          <p:nvPr/>
        </p:nvSpPr>
        <p:spPr>
          <a:xfrm>
            <a:off x="5882913" y="6612980"/>
            <a:ext cx="13154920" cy="259021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142" tIns="48142" rIns="48142" bIns="48142" numCol="1" anchor="t">
            <a:spAutoFit/>
          </a:bodyPr>
          <a:lstStyle>
            <a:defPPr>
              <a:defRPr lang="en-US"/>
            </a:defPPr>
            <a:lvl1pPr defTabSz="1828526">
              <a:lnSpc>
                <a:spcPct val="100000"/>
              </a:lnSpc>
              <a:defRPr sz="5600" b="0">
                <a:solidFill>
                  <a:schemeClr val="accent6"/>
                </a:solidFill>
                <a:latin typeface="LKN Sans Light" panose="02000303040000020003" pitchFamily="2" charset="0"/>
              </a:defRPr>
            </a:lvl1pPr>
          </a:lstStyle>
          <a:p>
            <a:r>
              <a:rPr lang="en-US" sz="5400" dirty="0">
                <a:latin typeface="Community Light" panose="02000303040000020003" pitchFamily="2" charset="0"/>
              </a:rPr>
              <a:t>Loading the cleaned nodes, edges, and properties into Neo4J was relatively straightforward. What did we produce?</a:t>
            </a:r>
            <a:endParaRPr sz="5400" dirty="0">
              <a:latin typeface="Community Light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37FB635C-6804-EB42-98A6-3D9B91A3B9F4}"/>
              </a:ext>
            </a:extLst>
          </p:cNvPr>
          <p:cNvSpPr>
            <a:spLocks noChangeAspect="1"/>
          </p:cNvSpPr>
          <p:nvPr/>
        </p:nvSpPr>
        <p:spPr>
          <a:xfrm>
            <a:off x="2163447" y="3833528"/>
            <a:ext cx="5486400" cy="54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5C2121-AA7B-0F41-A3B3-0D04067FA2B8}"/>
              </a:ext>
            </a:extLst>
          </p:cNvPr>
          <p:cNvSpPr>
            <a:spLocks noChangeAspect="1"/>
          </p:cNvSpPr>
          <p:nvPr/>
        </p:nvSpPr>
        <p:spPr>
          <a:xfrm>
            <a:off x="9435104" y="3833528"/>
            <a:ext cx="5486400" cy="548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9D5175-D2CA-E943-89E6-82CE4DF9C4A3}"/>
              </a:ext>
            </a:extLst>
          </p:cNvPr>
          <p:cNvSpPr>
            <a:spLocks noChangeAspect="1"/>
          </p:cNvSpPr>
          <p:nvPr/>
        </p:nvSpPr>
        <p:spPr>
          <a:xfrm>
            <a:off x="16706761" y="3833528"/>
            <a:ext cx="5486400" cy="548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A1FE9-E31B-3947-B5CB-45F999354196}"/>
              </a:ext>
            </a:extLst>
          </p:cNvPr>
          <p:cNvSpPr txBox="1"/>
          <p:nvPr/>
        </p:nvSpPr>
        <p:spPr>
          <a:xfrm>
            <a:off x="8853542" y="9885344"/>
            <a:ext cx="6370208" cy="2275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A66C2"/>
              </a:buClr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7E8F1D"/>
                </a:solidFill>
                <a:effectLst/>
                <a:uLnTx/>
                <a:uFillTx/>
                <a:latin typeface="Community Semibold" panose="02000303040000020003" pitchFamily="2" charset="0"/>
                <a:ea typeface="Source Sans Pro Semibold" charset="0"/>
                <a:cs typeface="Source Sans Pro Semibold" charset="0"/>
              </a:rPr>
              <a:t>Edges</a:t>
            </a:r>
          </a:p>
          <a:p>
            <a:pPr marL="0" marR="0" lvl="0" indent="0" algn="ctr" defTabSz="1828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A66C2"/>
              </a:buClr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5B696B"/>
                </a:solidFill>
                <a:latin typeface="Community Light" panose="02000303040000020003" pitchFamily="2" charset="0"/>
              </a:rPr>
              <a:t>Connections or relationships between the nodes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B696B"/>
              </a:solidFill>
              <a:effectLst/>
              <a:uLnTx/>
              <a:uFillTx/>
              <a:latin typeface="Community Light" panose="02000303040000020003" pitchFamily="2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815F8-BB37-B94D-A4F6-462C918E849F}"/>
              </a:ext>
            </a:extLst>
          </p:cNvPr>
          <p:cNvSpPr txBox="1"/>
          <p:nvPr/>
        </p:nvSpPr>
        <p:spPr>
          <a:xfrm>
            <a:off x="16155989" y="9885344"/>
            <a:ext cx="6370208" cy="2275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A66C2"/>
              </a:buClr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4183"/>
                </a:solidFill>
                <a:effectLst/>
                <a:uLnTx/>
                <a:uFillTx/>
                <a:latin typeface="Community Semibold" panose="02000303040000020003" pitchFamily="2" charset="0"/>
                <a:ea typeface="Source Sans Pro Semibold" charset="0"/>
                <a:cs typeface="Source Sans Pro Semibold" charset="0"/>
              </a:rPr>
              <a:t>Edge Properties</a:t>
            </a:r>
          </a:p>
          <a:p>
            <a:pPr marL="0" marR="0" lvl="0" indent="0" algn="ctr" defTabSz="1828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A66C2"/>
              </a:buClr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5B696B"/>
                </a:solidFill>
                <a:latin typeface="Community Light" panose="02000303040000020003" pitchFamily="2" charset="0"/>
              </a:rPr>
              <a:t>Types of edges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B696B"/>
              </a:solidFill>
              <a:effectLst/>
              <a:uLnTx/>
              <a:uFillTx/>
              <a:latin typeface="Community Light" panose="02000303040000020003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6F3E0-7D43-2D48-935D-A40F25F49B49}"/>
              </a:ext>
            </a:extLst>
          </p:cNvPr>
          <p:cNvSpPr txBox="1"/>
          <p:nvPr/>
        </p:nvSpPr>
        <p:spPr>
          <a:xfrm>
            <a:off x="2205011" y="5287931"/>
            <a:ext cx="548640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00" dirty="0">
                <a:solidFill>
                  <a:srgbClr val="FFFFFF"/>
                </a:solidFill>
                <a:latin typeface="Community Light" panose="02000303040000020003" pitchFamily="2" charset="0"/>
              </a:rPr>
              <a:t>43K/7</a:t>
            </a:r>
            <a:r>
              <a:rPr kumimoji="0" lang="en-US" sz="1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munity Light" panose="02000303040000020003" pitchFamily="2" charset="0"/>
                <a:ea typeface="+mn-ea"/>
                <a:cs typeface="+mn-cs"/>
              </a:rPr>
              <a:t>K</a:t>
            </a:r>
            <a:endParaRPr kumimoji="0" lang="en-US" sz="13900" b="0" i="0" u="none" strike="noStrike" kern="1200" cap="none" spc="0" normalizeH="0" baseline="24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munity Light" panose="02000303040000020003" pitchFamily="2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958545-471C-684F-BCA6-B92B59F1C0BF}"/>
              </a:ext>
            </a:extLst>
          </p:cNvPr>
          <p:cNvSpPr txBox="1"/>
          <p:nvPr/>
        </p:nvSpPr>
        <p:spPr>
          <a:xfrm>
            <a:off x="9435104" y="5503374"/>
            <a:ext cx="548640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00" dirty="0">
                <a:solidFill>
                  <a:srgbClr val="FFFFFF"/>
                </a:solidFill>
                <a:latin typeface="Community Light" panose="02000303040000020003" pitchFamily="2" charset="0"/>
              </a:rPr>
              <a:t>8K</a:t>
            </a:r>
            <a:endParaRPr kumimoji="0" lang="en-US" sz="10400" b="0" i="0" u="none" strike="noStrike" kern="1200" cap="none" spc="0" normalizeH="0" baseline="24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munity Light" panose="02000303040000020003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FFDDD-4F78-A544-9E4E-F7BFA903D45D}"/>
              </a:ext>
            </a:extLst>
          </p:cNvPr>
          <p:cNvSpPr txBox="1"/>
          <p:nvPr/>
        </p:nvSpPr>
        <p:spPr>
          <a:xfrm>
            <a:off x="16737328" y="5287931"/>
            <a:ext cx="54864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munity Light" panose="02000303040000020003" pitchFamily="2" charset="0"/>
                <a:ea typeface="+mn-ea"/>
                <a:cs typeface="+mn-cs"/>
              </a:rPr>
              <a:t>500</a:t>
            </a:r>
            <a:endParaRPr kumimoji="0" lang="en-US" sz="12500" b="0" i="0" u="none" strike="noStrike" kern="1200" cap="none" spc="0" normalizeH="0" baseline="24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munity Light" panose="02000303040000020003" pitchFamily="2" charset="0"/>
              <a:ea typeface="+mn-ea"/>
              <a:cs typeface="+mn-cs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4CC03AC-F4E9-724A-8AA3-D8E1FED5F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LinkedIn Knowledge Graph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B0D1821-C037-FE42-B892-AF1B7DDAF7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the numbers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780DA8-19BE-AD4E-96F7-665B5498449E}"/>
              </a:ext>
            </a:extLst>
          </p:cNvPr>
          <p:cNvSpPr txBox="1"/>
          <p:nvPr/>
        </p:nvSpPr>
        <p:spPr>
          <a:xfrm>
            <a:off x="1822880" y="9878621"/>
            <a:ext cx="6370208" cy="22752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>
              <a:lnSpc>
                <a:spcPct val="90000"/>
              </a:lnSpc>
              <a:spcAft>
                <a:spcPts val="1200"/>
              </a:spcAft>
              <a:buClr>
                <a:srgbClr val="0A66C2"/>
              </a:buClr>
              <a:defRPr/>
            </a:pPr>
            <a:r>
              <a:rPr lang="en-US" sz="4800" b="1" dirty="0">
                <a:solidFill>
                  <a:srgbClr val="935907"/>
                </a:solidFill>
                <a:latin typeface="Community Semibold" panose="02000303040000020003" pitchFamily="2" charset="0"/>
                <a:ea typeface="Source Sans Pro Semibold" charset="0"/>
                <a:cs typeface="Source Sans Pro Semibold" charset="0"/>
              </a:rPr>
              <a:t>Nodes</a:t>
            </a:r>
          </a:p>
          <a:p>
            <a:pPr lvl="0" algn="ctr">
              <a:lnSpc>
                <a:spcPct val="90000"/>
              </a:lnSpc>
              <a:spcAft>
                <a:spcPts val="1200"/>
              </a:spcAft>
              <a:buClr>
                <a:srgbClr val="0A66C2"/>
              </a:buClr>
              <a:defRPr/>
            </a:pPr>
            <a:r>
              <a:rPr lang="en-US" sz="4400" dirty="0">
                <a:solidFill>
                  <a:srgbClr val="5B696B"/>
                </a:solidFill>
                <a:latin typeface="Community Light" panose="02000303040000020003" pitchFamily="2" charset="0"/>
              </a:rPr>
              <a:t>Unique pieces of information starting from LinkedIn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  <a:buClr>
                <a:srgbClr val="0A66C2"/>
              </a:buClr>
              <a:defRPr/>
            </a:pP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B696B"/>
                </a:solidFill>
                <a:effectLst/>
                <a:uLnTx/>
                <a:uFillTx/>
                <a:latin typeface="Community Light" panose="02000303040000020003" pitchFamily="2" charset="0"/>
                <a:ea typeface="+mn-ea"/>
                <a:cs typeface="+mn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B696B"/>
              </a:solidFill>
              <a:effectLst/>
              <a:uLnTx/>
              <a:uFillTx/>
              <a:latin typeface="Community Light" panose="0200030304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27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6696B-D0B0-2D47-8175-BA05AEA88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Histograms by Data-Type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28DE5-2D50-064E-8BEB-F4565D39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Nodes &amp; Edges properly capture and process information available in Wikipedia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6274C-B202-3346-9CBB-9A281B819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41" y="4207981"/>
            <a:ext cx="9860950" cy="7908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F8786-F889-CB4B-8815-398F1E3B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131" y="4191923"/>
            <a:ext cx="9666577" cy="79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764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845A31-3285-0046-897E-377D2530BC15}"/>
              </a:ext>
            </a:extLst>
          </p:cNvPr>
          <p:cNvSpPr/>
          <p:nvPr/>
        </p:nvSpPr>
        <p:spPr>
          <a:xfrm>
            <a:off x="0" y="-2"/>
            <a:ext cx="24387175" cy="13716001"/>
          </a:xfrm>
          <a:prstGeom prst="rect">
            <a:avLst/>
          </a:prstGeom>
          <a:solidFill>
            <a:srgbClr val="FCF8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27E040-E1ED-EC48-ACF8-F405BAF1A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Questions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55D6BFC-BAF1-F94C-AAED-B0B46F32F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can we educate ourselves with our graph?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229603-DB53-F04C-BF6B-7F6A79B03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939" y="3447751"/>
            <a:ext cx="7620000" cy="7620000"/>
          </a:xfrm>
          <a:prstGeom prst="ellipse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1B0E6DA-2E28-B04C-95E7-482CB684F5F2}"/>
              </a:ext>
            </a:extLst>
          </p:cNvPr>
          <p:cNvGrpSpPr/>
          <p:nvPr/>
        </p:nvGrpSpPr>
        <p:grpSpPr>
          <a:xfrm>
            <a:off x="20607270" y="0"/>
            <a:ext cx="3755572" cy="13716000"/>
            <a:chOff x="20607270" y="0"/>
            <a:chExt cx="3755572" cy="13716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867EE8-C5F1-CA41-8386-FD850AABAB7A}"/>
                </a:ext>
              </a:extLst>
            </p:cNvPr>
            <p:cNvSpPr/>
            <p:nvPr/>
          </p:nvSpPr>
          <p:spPr>
            <a:xfrm>
              <a:off x="20607270" y="0"/>
              <a:ext cx="3755572" cy="13716000"/>
            </a:xfrm>
            <a:prstGeom prst="rect">
              <a:avLst/>
            </a:prstGeom>
            <a:solidFill>
              <a:srgbClr val="F1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8FF0649-0B73-7246-B2A1-63A23C2A3DFF}"/>
                </a:ext>
              </a:extLst>
            </p:cNvPr>
            <p:cNvSpPr/>
            <p:nvPr/>
          </p:nvSpPr>
          <p:spPr>
            <a:xfrm flipH="1">
              <a:off x="20607270" y="4337181"/>
              <a:ext cx="1187206" cy="5841140"/>
            </a:xfrm>
            <a:custGeom>
              <a:avLst/>
              <a:gdLst>
                <a:gd name="connsiteX0" fmla="*/ 1488979 w 1488979"/>
                <a:gd name="connsiteY0" fmla="*/ 0 h 7343824"/>
                <a:gd name="connsiteX1" fmla="*/ 1488979 w 1488979"/>
                <a:gd name="connsiteY1" fmla="*/ 7343824 h 7343824"/>
                <a:gd name="connsiteX2" fmla="*/ 1370799 w 1488979"/>
                <a:gd name="connsiteY2" fmla="*/ 7219869 h 7343824"/>
                <a:gd name="connsiteX3" fmla="*/ 0 w 1488979"/>
                <a:gd name="connsiteY3" fmla="*/ 3671912 h 7343824"/>
                <a:gd name="connsiteX4" fmla="*/ 1370799 w 1488979"/>
                <a:gd name="connsiteY4" fmla="*/ 123955 h 734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979" h="7343824">
                  <a:moveTo>
                    <a:pt x="1488979" y="0"/>
                  </a:moveTo>
                  <a:lnTo>
                    <a:pt x="1488979" y="7343824"/>
                  </a:lnTo>
                  <a:lnTo>
                    <a:pt x="1370799" y="7219869"/>
                  </a:lnTo>
                  <a:cubicBezTo>
                    <a:pt x="519098" y="6282789"/>
                    <a:pt x="0" y="5037972"/>
                    <a:pt x="0" y="3671912"/>
                  </a:cubicBezTo>
                  <a:cubicBezTo>
                    <a:pt x="0" y="2305853"/>
                    <a:pt x="519098" y="1061036"/>
                    <a:pt x="1370799" y="1239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DE92F1-29AB-8F4F-A1DE-330668D96DA7}"/>
              </a:ext>
            </a:extLst>
          </p:cNvPr>
          <p:cNvSpPr txBox="1"/>
          <p:nvPr/>
        </p:nvSpPr>
        <p:spPr>
          <a:xfrm>
            <a:off x="1378831" y="5026472"/>
            <a:ext cx="100003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/>
                </a:solidFill>
                <a:latin typeface="Community" panose="02000303040000020003" pitchFamily="2" charset="0"/>
              </a:rPr>
              <a:t>Find all information directly related to LinkedIn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/>
                </a:solidFill>
                <a:latin typeface="Community" panose="02000303040000020003" pitchFamily="2" charset="0"/>
              </a:rPr>
              <a:t>Find all the companies:</a:t>
            </a:r>
          </a:p>
          <a:p>
            <a:pPr marL="1336721" lvl="1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/>
                </a:solidFill>
                <a:latin typeface="Community" panose="02000303040000020003" pitchFamily="2" charset="0"/>
              </a:rPr>
              <a:t>That LinkedIn acquired &amp; competes with</a:t>
            </a:r>
          </a:p>
          <a:p>
            <a:pPr marL="1336721" lvl="1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6"/>
                </a:solidFill>
                <a:latin typeface="Community" panose="02000303040000020003" pitchFamily="2" charset="0"/>
              </a:rPr>
              <a:t>Litigation status</a:t>
            </a:r>
          </a:p>
        </p:txBody>
      </p:sp>
    </p:spTree>
    <p:extLst>
      <p:ext uri="{BB962C8B-B14F-4D97-AF65-F5344CB8AC3E}">
        <p14:creationId xmlns:p14="http://schemas.microsoft.com/office/powerpoint/2010/main" val="68479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red, holding, food&#10;&#10;Description automatically generated">
            <a:extLst>
              <a:ext uri="{FF2B5EF4-FFF2-40B4-BE49-F238E27FC236}">
                <a16:creationId xmlns:a16="http://schemas.microsoft.com/office/drawing/2014/main" id="{8BC5B2DB-DB66-B94C-A946-A61F76967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41" y="3019425"/>
            <a:ext cx="9234392" cy="9417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785F4-CF20-8442-8A88-ECA06A46A243}"/>
              </a:ext>
            </a:extLst>
          </p:cNvPr>
          <p:cNvSpPr/>
          <p:nvPr/>
        </p:nvSpPr>
        <p:spPr>
          <a:xfrm>
            <a:off x="11495315" y="3069770"/>
            <a:ext cx="10704286" cy="106462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0C5F9-3385-0A40-BFC9-E65368EF42CA}"/>
              </a:ext>
            </a:extLst>
          </p:cNvPr>
          <p:cNvSpPr txBox="1"/>
          <p:nvPr/>
        </p:nvSpPr>
        <p:spPr>
          <a:xfrm>
            <a:off x="12193587" y="4680858"/>
            <a:ext cx="938053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3200" i="1" dirty="0">
                <a:solidFill>
                  <a:srgbClr val="5B696B"/>
                </a:solidFill>
                <a:latin typeface="Community" panose="02000303040000020003" pitchFamily="2" charset="0"/>
              </a:rPr>
              <a:t>MATCH (n)-[r]-(n1) where </a:t>
            </a:r>
            <a:r>
              <a:rPr lang="en-US" sz="3200" i="1" dirty="0" err="1">
                <a:solidFill>
                  <a:srgbClr val="5B696B"/>
                </a:solidFill>
                <a:latin typeface="Community" panose="02000303040000020003" pitchFamily="2" charset="0"/>
              </a:rPr>
              <a:t>n.name</a:t>
            </a:r>
            <a:r>
              <a:rPr lang="en-US" sz="3200" i="1" dirty="0">
                <a:solidFill>
                  <a:srgbClr val="5B696B"/>
                </a:solidFill>
                <a:latin typeface="Community" panose="02000303040000020003" pitchFamily="2" charset="0"/>
              </a:rPr>
              <a:t> =~"(?</a:t>
            </a:r>
            <a:r>
              <a:rPr lang="en-US" sz="3200" i="1" dirty="0" err="1">
                <a:solidFill>
                  <a:srgbClr val="5B696B"/>
                </a:solidFill>
                <a:latin typeface="Community" panose="02000303040000020003" pitchFamily="2" charset="0"/>
              </a:rPr>
              <a:t>i</a:t>
            </a:r>
            <a:r>
              <a:rPr lang="en-US" sz="3200" i="1" dirty="0">
                <a:solidFill>
                  <a:srgbClr val="5B696B"/>
                </a:solidFill>
                <a:latin typeface="Community" panose="02000303040000020003" pitchFamily="2" charset="0"/>
              </a:rPr>
              <a:t>)</a:t>
            </a:r>
            <a:r>
              <a:rPr lang="en-US" sz="3200" i="1" dirty="0" err="1">
                <a:solidFill>
                  <a:srgbClr val="5B696B"/>
                </a:solidFill>
                <a:latin typeface="Community" panose="02000303040000020003" pitchFamily="2" charset="0"/>
              </a:rPr>
              <a:t>linkedin</a:t>
            </a:r>
            <a:r>
              <a:rPr lang="en-US" sz="3200" i="1" dirty="0">
                <a:solidFill>
                  <a:srgbClr val="5B696B"/>
                </a:solidFill>
                <a:latin typeface="Community" panose="02000303040000020003" pitchFamily="2" charset="0"/>
              </a:rPr>
              <a:t>" return n,n1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endParaRPr lang="en-US" sz="3200" dirty="0">
              <a:solidFill>
                <a:srgbClr val="5B696B"/>
              </a:solidFill>
              <a:latin typeface="Community" panose="02000303040000020003" pitchFamily="2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FAECD0B-1E27-A049-9295-6A91007B144C}"/>
              </a:ext>
            </a:extLst>
          </p:cNvPr>
          <p:cNvSpPr txBox="1">
            <a:spLocks/>
          </p:cNvSpPr>
          <p:nvPr/>
        </p:nvSpPr>
        <p:spPr>
          <a:xfrm>
            <a:off x="1541341" y="1431925"/>
            <a:ext cx="21611907" cy="907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  <a:defRPr sz="6600" b="0" i="0" kern="1200">
                <a:solidFill>
                  <a:schemeClr val="accent2"/>
                </a:solidFill>
                <a:latin typeface="Community Light" panose="02000303040000020003" pitchFamily="2" charset="0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0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all information directly related to LinkedIn</a:t>
            </a:r>
          </a:p>
        </p:txBody>
      </p:sp>
    </p:spTree>
    <p:extLst>
      <p:ext uri="{BB962C8B-B14F-4D97-AF65-F5344CB8AC3E}">
        <p14:creationId xmlns:p14="http://schemas.microsoft.com/office/powerpoint/2010/main" val="11908101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30ECF1-2EFD-D046-8117-C370B13C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85" y="4929187"/>
            <a:ext cx="7637044" cy="7472363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D77FB583-D9D3-2745-B1F5-78128862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639" y="4929187"/>
            <a:ext cx="7613351" cy="7472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D38A2-B9E0-F34F-B01F-17522F90764B}"/>
              </a:ext>
            </a:extLst>
          </p:cNvPr>
          <p:cNvSpPr txBox="1"/>
          <p:nvPr/>
        </p:nvSpPr>
        <p:spPr>
          <a:xfrm>
            <a:off x="1588968" y="3591401"/>
            <a:ext cx="539285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i="1" dirty="0">
                <a:latin typeface="Community" panose="02000303040000020003" pitchFamily="2" charset="0"/>
              </a:rPr>
              <a:t>MATCH (n)-[</a:t>
            </a:r>
            <a:r>
              <a:rPr lang="en-US" sz="2800" i="1" dirty="0" err="1">
                <a:latin typeface="Community" panose="02000303040000020003" pitchFamily="2" charset="0"/>
              </a:rPr>
              <a:t>r:acquired</a:t>
            </a:r>
            <a:r>
              <a:rPr lang="en-US" sz="2800" i="1" dirty="0">
                <a:latin typeface="Community" panose="02000303040000020003" pitchFamily="2" charset="0"/>
              </a:rPr>
              <a:t>]-(n1)</a:t>
            </a:r>
          </a:p>
          <a:p>
            <a:r>
              <a:rPr lang="en-US" sz="2800" i="1" dirty="0">
                <a:latin typeface="Community" panose="02000303040000020003" pitchFamily="2" charset="0"/>
              </a:rPr>
              <a:t>WHERE n.name =~"(?</a:t>
            </a:r>
            <a:r>
              <a:rPr lang="en-US" sz="2800" i="1" dirty="0" err="1">
                <a:latin typeface="Community" panose="02000303040000020003" pitchFamily="2" charset="0"/>
              </a:rPr>
              <a:t>i</a:t>
            </a:r>
            <a:r>
              <a:rPr lang="en-US" sz="2800" i="1" dirty="0">
                <a:latin typeface="Community" panose="02000303040000020003" pitchFamily="2" charset="0"/>
              </a:rPr>
              <a:t>)</a:t>
            </a:r>
            <a:r>
              <a:rPr lang="en-US" sz="2800" i="1" dirty="0" err="1">
                <a:latin typeface="Community" panose="02000303040000020003" pitchFamily="2" charset="0"/>
              </a:rPr>
              <a:t>linkedin</a:t>
            </a:r>
            <a:r>
              <a:rPr lang="en-US" sz="2800" i="1" dirty="0">
                <a:latin typeface="Community" panose="02000303040000020003" pitchFamily="2" charset="0"/>
              </a:rPr>
              <a:t>" </a:t>
            </a:r>
          </a:p>
          <a:p>
            <a:r>
              <a:rPr lang="en-US" sz="2800" i="1" dirty="0">
                <a:latin typeface="Community" panose="02000303040000020003" pitchFamily="2" charset="0"/>
              </a:rPr>
              <a:t>RETURN n,n1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DC9A8-4F8B-7644-9ED9-B0D9ED561211}"/>
              </a:ext>
            </a:extLst>
          </p:cNvPr>
          <p:cNvSpPr txBox="1"/>
          <p:nvPr/>
        </p:nvSpPr>
        <p:spPr>
          <a:xfrm>
            <a:off x="14363639" y="3591401"/>
            <a:ext cx="539285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i="1" dirty="0">
                <a:latin typeface="Community" panose="02000303040000020003" pitchFamily="2" charset="0"/>
              </a:rPr>
              <a:t>MATCH (n)-[</a:t>
            </a:r>
            <a:r>
              <a:rPr lang="en-US" sz="2800" i="1" dirty="0" err="1">
                <a:latin typeface="Community" panose="02000303040000020003" pitchFamily="2" charset="0"/>
              </a:rPr>
              <a:t>r:compete</a:t>
            </a:r>
            <a:r>
              <a:rPr lang="en-US" sz="2800" i="1" dirty="0">
                <a:latin typeface="Community" panose="02000303040000020003" pitchFamily="2" charset="0"/>
              </a:rPr>
              <a:t>]-(n1) </a:t>
            </a:r>
          </a:p>
          <a:p>
            <a:r>
              <a:rPr lang="en-US" sz="2800" i="1" dirty="0">
                <a:latin typeface="Community" panose="02000303040000020003" pitchFamily="2" charset="0"/>
              </a:rPr>
              <a:t>WHERE </a:t>
            </a:r>
            <a:r>
              <a:rPr lang="en-US" sz="2800" i="1" dirty="0" err="1">
                <a:latin typeface="Community" panose="02000303040000020003" pitchFamily="2" charset="0"/>
              </a:rPr>
              <a:t>n.name</a:t>
            </a:r>
            <a:r>
              <a:rPr lang="en-US" sz="2800" i="1" dirty="0">
                <a:latin typeface="Community" panose="02000303040000020003" pitchFamily="2" charset="0"/>
              </a:rPr>
              <a:t> =~"(?</a:t>
            </a:r>
            <a:r>
              <a:rPr lang="en-US" sz="2800" i="1" dirty="0" err="1">
                <a:latin typeface="Community" panose="02000303040000020003" pitchFamily="2" charset="0"/>
              </a:rPr>
              <a:t>i</a:t>
            </a:r>
            <a:r>
              <a:rPr lang="en-US" sz="2800" i="1" dirty="0">
                <a:latin typeface="Community" panose="02000303040000020003" pitchFamily="2" charset="0"/>
              </a:rPr>
              <a:t>)</a:t>
            </a:r>
            <a:r>
              <a:rPr lang="en-US" sz="2800" i="1" dirty="0" err="1">
                <a:latin typeface="Community" panose="02000303040000020003" pitchFamily="2" charset="0"/>
              </a:rPr>
              <a:t>linkedin</a:t>
            </a:r>
            <a:r>
              <a:rPr lang="en-US" sz="2800" i="1" dirty="0">
                <a:latin typeface="Community" panose="02000303040000020003" pitchFamily="2" charset="0"/>
              </a:rPr>
              <a:t>“</a:t>
            </a:r>
          </a:p>
          <a:p>
            <a:r>
              <a:rPr lang="en-US" sz="2800" i="1" dirty="0">
                <a:latin typeface="Community" panose="02000303040000020003" pitchFamily="2" charset="0"/>
              </a:rPr>
              <a:t>RETURN n,n1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B22B776-6DD6-FF43-9877-843378C88D07}"/>
              </a:ext>
            </a:extLst>
          </p:cNvPr>
          <p:cNvSpPr txBox="1">
            <a:spLocks/>
          </p:cNvSpPr>
          <p:nvPr/>
        </p:nvSpPr>
        <p:spPr>
          <a:xfrm>
            <a:off x="1541341" y="1431925"/>
            <a:ext cx="21611907" cy="907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  <a:defRPr sz="6600" b="0" i="0" kern="1200">
                <a:solidFill>
                  <a:schemeClr val="accent2"/>
                </a:solidFill>
                <a:latin typeface="Community Light" panose="02000303040000020003" pitchFamily="2" charset="0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0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all the companies that LinkedIn acquired &amp; competes with</a:t>
            </a:r>
          </a:p>
        </p:txBody>
      </p:sp>
    </p:spTree>
    <p:extLst>
      <p:ext uri="{BB962C8B-B14F-4D97-AF65-F5344CB8AC3E}">
        <p14:creationId xmlns:p14="http://schemas.microsoft.com/office/powerpoint/2010/main" val="198558167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A58479-8B00-FC4C-9321-3EAC54F533DD}"/>
              </a:ext>
            </a:extLst>
          </p:cNvPr>
          <p:cNvSpPr txBox="1"/>
          <p:nvPr/>
        </p:nvSpPr>
        <p:spPr>
          <a:xfrm>
            <a:off x="988893" y="3130896"/>
            <a:ext cx="539285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i="1" dirty="0">
                <a:latin typeface="Community" panose="02000303040000020003" pitchFamily="2" charset="0"/>
              </a:rPr>
              <a:t>MATCH (n)-[:</a:t>
            </a:r>
            <a:r>
              <a:rPr lang="en-US" sz="2800" i="1" dirty="0" err="1">
                <a:latin typeface="Community" panose="02000303040000020003" pitchFamily="2" charset="0"/>
              </a:rPr>
              <a:t>in_litigation</a:t>
            </a:r>
            <a:r>
              <a:rPr lang="en-US" sz="2800" i="1" dirty="0">
                <a:latin typeface="Community" panose="02000303040000020003" pitchFamily="2" charset="0"/>
              </a:rPr>
              <a:t>]-&gt;(n1)</a:t>
            </a:r>
          </a:p>
          <a:p>
            <a:r>
              <a:rPr lang="en-US" sz="2800" i="1" dirty="0">
                <a:latin typeface="Community" panose="02000303040000020003" pitchFamily="2" charset="0"/>
              </a:rPr>
              <a:t>RETURN n.name as company, count(*) AS Litigation</a:t>
            </a:r>
          </a:p>
          <a:p>
            <a:r>
              <a:rPr lang="en-US" sz="2800" i="1" dirty="0">
                <a:latin typeface="Community" panose="02000303040000020003" pitchFamily="2" charset="0"/>
              </a:rPr>
              <a:t>ORDER BY Litigation DESC</a:t>
            </a:r>
          </a:p>
        </p:txBody>
      </p:sp>
      <p:pic>
        <p:nvPicPr>
          <p:cNvPr id="10" name="Picture 9" descr="A close up of a necklace&#10;&#10;Description automatically generated">
            <a:extLst>
              <a:ext uri="{FF2B5EF4-FFF2-40B4-BE49-F238E27FC236}">
                <a16:creationId xmlns:a16="http://schemas.microsoft.com/office/drawing/2014/main" id="{A8C9F101-7601-EC4A-895A-9107EA57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66" y="5356440"/>
            <a:ext cx="12927134" cy="708003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6518E17-850E-A54F-9C56-E9913150120F}"/>
              </a:ext>
            </a:extLst>
          </p:cNvPr>
          <p:cNvSpPr txBox="1">
            <a:spLocks/>
          </p:cNvSpPr>
          <p:nvPr/>
        </p:nvSpPr>
        <p:spPr>
          <a:xfrm>
            <a:off x="1541341" y="1431925"/>
            <a:ext cx="21611907" cy="9074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  <a:defRPr sz="6600" b="0" i="0" kern="1200">
                <a:solidFill>
                  <a:schemeClr val="accent2"/>
                </a:solidFill>
                <a:latin typeface="Community Light" panose="02000303040000020003" pitchFamily="2" charset="0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40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bg2"/>
                </a:solidFill>
                <a:latin typeface="LKN Sans Light" panose="02000303040000020003" pitchFamily="2" charset="0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all the companies that went to court, and with who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D7B4A2-010D-5945-8246-1933B835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679" y="2448377"/>
            <a:ext cx="12776857" cy="71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325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48CBFD-23B8-DE4F-A4F7-F9521B367577}"/>
              </a:ext>
            </a:extLst>
          </p:cNvPr>
          <p:cNvSpPr/>
          <p:nvPr/>
        </p:nvSpPr>
        <p:spPr>
          <a:xfrm>
            <a:off x="3176" y="8875059"/>
            <a:ext cx="24380826" cy="4839157"/>
          </a:xfrm>
          <a:prstGeom prst="rect">
            <a:avLst/>
          </a:prstGeom>
          <a:solidFill>
            <a:srgbClr val="FB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D7EEAA-B167-B04A-BA44-6C85583DB01A}"/>
              </a:ext>
            </a:extLst>
          </p:cNvPr>
          <p:cNvGrpSpPr/>
          <p:nvPr/>
        </p:nvGrpSpPr>
        <p:grpSpPr>
          <a:xfrm rot="16200000">
            <a:off x="6478589" y="1246093"/>
            <a:ext cx="11429998" cy="11429998"/>
            <a:chOff x="5985246" y="649659"/>
            <a:chExt cx="12416681" cy="124166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B4D258-888B-FB44-9452-923076F122B4}"/>
                </a:ext>
              </a:extLst>
            </p:cNvPr>
            <p:cNvSpPr/>
            <p:nvPr/>
          </p:nvSpPr>
          <p:spPr>
            <a:xfrm>
              <a:off x="5985246" y="649659"/>
              <a:ext cx="12416682" cy="12416682"/>
            </a:xfrm>
            <a:prstGeom prst="ellipse">
              <a:avLst/>
            </a:prstGeom>
            <a:solidFill>
              <a:srgbClr val="FBE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28E61F4-1079-FD4A-97F3-712B5346035A}"/>
                </a:ext>
              </a:extLst>
            </p:cNvPr>
            <p:cNvSpPr/>
            <p:nvPr/>
          </p:nvSpPr>
          <p:spPr>
            <a:xfrm>
              <a:off x="5985246" y="1009842"/>
              <a:ext cx="4122581" cy="11696316"/>
            </a:xfrm>
            <a:custGeom>
              <a:avLst/>
              <a:gdLst>
                <a:gd name="connsiteX0" fmla="*/ 4122581 w 4122581"/>
                <a:gd name="connsiteY0" fmla="*/ 0 h 11696316"/>
                <a:gd name="connsiteX1" fmla="*/ 4122581 w 4122581"/>
                <a:gd name="connsiteY1" fmla="*/ 11696316 h 11696316"/>
                <a:gd name="connsiteX2" fmla="*/ 4073706 w 4122581"/>
                <a:gd name="connsiteY2" fmla="*/ 11679778 h 11696316"/>
                <a:gd name="connsiteX3" fmla="*/ 0 w 4122581"/>
                <a:gd name="connsiteY3" fmla="*/ 5848158 h 11696316"/>
                <a:gd name="connsiteX4" fmla="*/ 4073706 w 4122581"/>
                <a:gd name="connsiteY4" fmla="*/ 16538 h 1169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2581" h="11696316">
                  <a:moveTo>
                    <a:pt x="4122581" y="0"/>
                  </a:moveTo>
                  <a:lnTo>
                    <a:pt x="4122581" y="11696316"/>
                  </a:lnTo>
                  <a:lnTo>
                    <a:pt x="4073706" y="11679778"/>
                  </a:lnTo>
                  <a:cubicBezTo>
                    <a:pt x="1696515" y="10809372"/>
                    <a:pt x="0" y="8526886"/>
                    <a:pt x="0" y="5848158"/>
                  </a:cubicBezTo>
                  <a:cubicBezTo>
                    <a:pt x="0" y="3169430"/>
                    <a:pt x="1696515" y="886944"/>
                    <a:pt x="4073706" y="165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828526"/>
              <a:endParaRPr lang="en-US" sz="180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6" name="John Jersin">
            <a:extLst>
              <a:ext uri="{FF2B5EF4-FFF2-40B4-BE49-F238E27FC236}">
                <a16:creationId xmlns:a16="http://schemas.microsoft.com/office/drawing/2014/main" id="{B1F67601-A5E8-3A4F-9A26-67CB0396A984}"/>
              </a:ext>
            </a:extLst>
          </p:cNvPr>
          <p:cNvSpPr txBox="1"/>
          <p:nvPr/>
        </p:nvSpPr>
        <p:spPr>
          <a:xfrm>
            <a:off x="1373187" y="2209802"/>
            <a:ext cx="11948366" cy="521172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154" tIns="48154" rIns="48154" bIns="48154" numCol="1" anchor="ctr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3800" dirty="0">
                <a:solidFill>
                  <a:schemeClr val="accent2"/>
                </a:solidFill>
                <a:latin typeface="Community Light" panose="02000303040000020003" pitchFamily="2" charset="0"/>
              </a:rPr>
              <a:t>What about something more complex?</a:t>
            </a:r>
            <a:endParaRPr sz="13800" dirty="0">
              <a:solidFill>
                <a:schemeClr val="accent2"/>
              </a:solidFill>
              <a:latin typeface="Community Light" panose="0200030304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B3020-4B59-094B-B3F1-042BD91A6E30}"/>
              </a:ext>
            </a:extLst>
          </p:cNvPr>
          <p:cNvSpPr txBox="1"/>
          <p:nvPr/>
        </p:nvSpPr>
        <p:spPr>
          <a:xfrm>
            <a:off x="2895600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Community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0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7BDD63-348F-8243-8368-EDDC513E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Interesting Queries: Part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9B5B6-1A1F-AC41-A485-DCB3F0061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investors who share same trait as the investors of LinkedIn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computer, clock&#10;&#10;Description automatically generated">
            <a:extLst>
              <a:ext uri="{FF2B5EF4-FFF2-40B4-BE49-F238E27FC236}">
                <a16:creationId xmlns:a16="http://schemas.microsoft.com/office/drawing/2014/main" id="{FE7E965E-FC45-F146-B9CD-C3718B4AC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6" y="4220701"/>
            <a:ext cx="7684738" cy="8152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15AD41-1197-9A49-BF1E-46E551AF34B8}"/>
              </a:ext>
            </a:extLst>
          </p:cNvPr>
          <p:cNvSpPr/>
          <p:nvPr/>
        </p:nvSpPr>
        <p:spPr>
          <a:xfrm>
            <a:off x="1388941" y="3898445"/>
            <a:ext cx="10704286" cy="106462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0721F-0D2C-1540-9F6F-0DAEA001BB8E}"/>
              </a:ext>
            </a:extLst>
          </p:cNvPr>
          <p:cNvSpPr txBox="1"/>
          <p:nvPr/>
        </p:nvSpPr>
        <p:spPr>
          <a:xfrm>
            <a:off x="2849213" y="5509533"/>
            <a:ext cx="7955297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Investor Bessel Venture Partners invested in </a:t>
            </a:r>
            <a:r>
              <a:rPr lang="en-US" dirty="0" err="1">
                <a:solidFill>
                  <a:schemeClr val="accent6"/>
                </a:solidFill>
                <a:latin typeface="Community" panose="02000303040000020003" pitchFamily="2" charset="0"/>
              </a:rPr>
              <a:t>LinkedIN</a:t>
            </a: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 and Pinterest.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Investor </a:t>
            </a:r>
            <a:r>
              <a:rPr lang="en-US" dirty="0" err="1">
                <a:solidFill>
                  <a:schemeClr val="accent6"/>
                </a:solidFill>
                <a:latin typeface="Community" panose="02000303040000020003" pitchFamily="2" charset="0"/>
              </a:rPr>
              <a:t>Andressen</a:t>
            </a: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 Horowitz has also invested in Pinterest and </a:t>
            </a:r>
            <a:r>
              <a:rPr lang="en-US" dirty="0" err="1">
                <a:solidFill>
                  <a:schemeClr val="accent6"/>
                </a:solidFill>
                <a:latin typeface="Community" panose="02000303040000020003" pitchFamily="2" charset="0"/>
              </a:rPr>
              <a:t>Github</a:t>
            </a: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LinkedIn &amp; </a:t>
            </a:r>
            <a:r>
              <a:rPr lang="en-US" dirty="0" err="1">
                <a:solidFill>
                  <a:schemeClr val="accent6"/>
                </a:solidFill>
                <a:latin typeface="Community" panose="02000303040000020003" pitchFamily="2" charset="0"/>
              </a:rPr>
              <a:t>Github</a:t>
            </a: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 both got acquired by Microsoft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Shows the Depth of the Graph DB that it aids Marketing Trends &amp; Research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B402D-BD8F-8547-861D-682F5C6D93BB}"/>
              </a:ext>
            </a:extLst>
          </p:cNvPr>
          <p:cNvSpPr txBox="1"/>
          <p:nvPr/>
        </p:nvSpPr>
        <p:spPr>
          <a:xfrm>
            <a:off x="1530168" y="4293815"/>
            <a:ext cx="1059338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MATCH (n)&lt;-[</a:t>
            </a:r>
            <a:r>
              <a:rPr lang="en-US" sz="2800" i="1" dirty="0" err="1">
                <a:solidFill>
                  <a:schemeClr val="accent6"/>
                </a:solidFill>
                <a:latin typeface="Community" panose="02000303040000020003" pitchFamily="2" charset="0"/>
              </a:rPr>
              <a:t>r:invested</a:t>
            </a: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]-(p)-[:invested]-&gt;(n1)&lt;-[:invested]-(p1)-[:invested]-(n2)&lt;-[:</a:t>
            </a:r>
            <a:r>
              <a:rPr lang="en-US" sz="2800" i="1" dirty="0" err="1">
                <a:solidFill>
                  <a:schemeClr val="accent6"/>
                </a:solidFill>
                <a:latin typeface="Community" panose="02000303040000020003" pitchFamily="2" charset="0"/>
              </a:rPr>
              <a:t>purchase|acquired</a:t>
            </a: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]-(n3)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WHERE n.name =~ "(?</a:t>
            </a:r>
            <a:r>
              <a:rPr lang="en-US" sz="2800" i="1" dirty="0" err="1">
                <a:solidFill>
                  <a:schemeClr val="accent6"/>
                </a:solidFill>
                <a:latin typeface="Community" panose="02000303040000020003" pitchFamily="2" charset="0"/>
              </a:rPr>
              <a:t>i</a:t>
            </a: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)</a:t>
            </a:r>
            <a:r>
              <a:rPr lang="en-US" sz="2800" i="1" dirty="0" err="1">
                <a:solidFill>
                  <a:schemeClr val="accent6"/>
                </a:solidFill>
                <a:latin typeface="Community" panose="02000303040000020003" pitchFamily="2" charset="0"/>
              </a:rPr>
              <a:t>linkedin</a:t>
            </a: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"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RETURN n,p,n1,p1,n2,n3</a:t>
            </a:r>
            <a:endParaRPr lang="en-US" sz="2000" i="1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662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841739-C6F8-D64B-8A3E-764F8F67A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started by asking relevant questions…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69A2D-3B9E-974C-912E-2F3C17D7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54" y="3820039"/>
            <a:ext cx="18406466" cy="6075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4FD545-E3E7-7B49-81CB-521451693F49}"/>
              </a:ext>
            </a:extLst>
          </p:cNvPr>
          <p:cNvSpPr txBox="1"/>
          <p:nvPr/>
        </p:nvSpPr>
        <p:spPr>
          <a:xfrm>
            <a:off x="5338120" y="4843847"/>
            <a:ext cx="1902941" cy="494271"/>
          </a:xfrm>
          <a:prstGeom prst="rect">
            <a:avLst/>
          </a:prstGeom>
          <a:solidFill>
            <a:srgbClr val="1AFBF8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latin typeface="LKN Sans" panose="02000503040000020003" pitchFamily="2" charset="0"/>
              </a:rPr>
              <a:t>  GRAPH</a:t>
            </a:r>
          </a:p>
        </p:txBody>
      </p:sp>
    </p:spTree>
    <p:extLst>
      <p:ext uri="{BB962C8B-B14F-4D97-AF65-F5344CB8AC3E}">
        <p14:creationId xmlns:p14="http://schemas.microsoft.com/office/powerpoint/2010/main" val="271616764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AEF4029-638B-D243-86AD-6508290C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782" y="2689461"/>
            <a:ext cx="10593387" cy="1102653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7BDD63-348F-8243-8368-EDDC513E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Interesting Queries: Part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9B5B6-1A1F-AC41-A485-DCB3F0061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Report the hierarchical path/structure of NAICS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5AD41-1197-9A49-BF1E-46E551AF34B8}"/>
              </a:ext>
            </a:extLst>
          </p:cNvPr>
          <p:cNvSpPr/>
          <p:nvPr/>
        </p:nvSpPr>
        <p:spPr>
          <a:xfrm>
            <a:off x="1388941" y="3898445"/>
            <a:ext cx="10704286" cy="106462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0721F-0D2C-1540-9F6F-0DAEA001BB8E}"/>
              </a:ext>
            </a:extLst>
          </p:cNvPr>
          <p:cNvSpPr txBox="1"/>
          <p:nvPr/>
        </p:nvSpPr>
        <p:spPr>
          <a:xfrm>
            <a:off x="2849213" y="5509533"/>
            <a:ext cx="795529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571500" indent="-5715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571500" indent="-5715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21 - </a:t>
            </a:r>
          </a:p>
          <a:p>
            <a:pPr marL="571500" indent="-5715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213,212 – X &amp; Y sector</a:t>
            </a:r>
          </a:p>
          <a:p>
            <a:pPr marL="571500" indent="-5715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2131,2123 – XX &amp; YY Industry</a:t>
            </a:r>
          </a:p>
          <a:p>
            <a:pPr marL="571500" indent="-5715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21311,21239 – XXX &amp; YYY Business</a:t>
            </a:r>
          </a:p>
          <a:p>
            <a:pPr marL="571500" indent="-5715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213112,212399 – Companies/Products associated at this NAICS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A9FDC-B8A3-604D-8160-A3FB3D175E48}"/>
              </a:ext>
            </a:extLst>
          </p:cNvPr>
          <p:cNvSpPr txBox="1"/>
          <p:nvPr/>
        </p:nvSpPr>
        <p:spPr>
          <a:xfrm>
            <a:off x="2035734" y="4731872"/>
            <a:ext cx="94106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pt-BR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MATCH (n)-[r:naicscode|naics]-&gt;(n1)&lt;-[:contains *1..4]-(n2)-[:contains *1..4]-(n3)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pt-BR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RETURN n,r,n1,n2,n3 LIMIT 25</a:t>
            </a:r>
            <a:endParaRPr lang="en-US" sz="2000" i="1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8523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7BDD63-348F-8243-8368-EDDC513E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Interesting Queries: Part III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9B5B6-1A1F-AC41-A485-DCB3F0061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Direct/Indirect competitors that has been acquired in Industry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5AD41-1197-9A49-BF1E-46E551AF34B8}"/>
              </a:ext>
            </a:extLst>
          </p:cNvPr>
          <p:cNvSpPr/>
          <p:nvPr/>
        </p:nvSpPr>
        <p:spPr>
          <a:xfrm>
            <a:off x="1388941" y="3898445"/>
            <a:ext cx="10704286" cy="106462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0721F-0D2C-1540-9F6F-0DAEA001BB8E}"/>
              </a:ext>
            </a:extLst>
          </p:cNvPr>
          <p:cNvSpPr txBox="1"/>
          <p:nvPr/>
        </p:nvSpPr>
        <p:spPr>
          <a:xfrm>
            <a:off x="2849213" y="5509533"/>
            <a:ext cx="79552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Google acquired DIGG which is an indirect competitor to Google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Microsoft acquires Bungies which was a direct competitor</a:t>
            </a:r>
          </a:p>
        </p:txBody>
      </p:sp>
      <p:pic>
        <p:nvPicPr>
          <p:cNvPr id="8" name="Picture 7" descr="A red and black hat&#10;&#10;Description automatically generated">
            <a:extLst>
              <a:ext uri="{FF2B5EF4-FFF2-40B4-BE49-F238E27FC236}">
                <a16:creationId xmlns:a16="http://schemas.microsoft.com/office/drawing/2014/main" id="{2F12BD7A-CD94-DD49-BA94-82E52E1C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640" y="3898446"/>
            <a:ext cx="11252344" cy="8331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7984C3-4951-054E-B9DE-0197C012DF44}"/>
              </a:ext>
            </a:extLst>
          </p:cNvPr>
          <p:cNvSpPr txBox="1"/>
          <p:nvPr/>
        </p:nvSpPr>
        <p:spPr>
          <a:xfrm>
            <a:off x="2035734" y="4509259"/>
            <a:ext cx="941069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pt-BR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MATCH (n:ORG)-[r:compete *1..3]-(n1:ORG)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pt-BR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WHERE (n)-[:acquired|purchase *1..3]-(n1)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pt-BR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RETURN n,n1,r</a:t>
            </a:r>
            <a:endParaRPr lang="en-US" sz="2000" i="1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503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7BDD63-348F-8243-8368-EDDC513E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Interesting Queries: Part IV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9B5B6-1A1F-AC41-A485-DCB3F0061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Type of Business that is consolidating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5AD41-1197-9A49-BF1E-46E551AF34B8}"/>
              </a:ext>
            </a:extLst>
          </p:cNvPr>
          <p:cNvSpPr/>
          <p:nvPr/>
        </p:nvSpPr>
        <p:spPr>
          <a:xfrm>
            <a:off x="1388941" y="3898445"/>
            <a:ext cx="10704286" cy="106462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0721F-0D2C-1540-9F6F-0DAEA001BB8E}"/>
              </a:ext>
            </a:extLst>
          </p:cNvPr>
          <p:cNvSpPr txBox="1"/>
          <p:nvPr/>
        </p:nvSpPr>
        <p:spPr>
          <a:xfrm>
            <a:off x="2849213" y="5509533"/>
            <a:ext cx="795529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>
              <a:spcAft>
                <a:spcPts val="2400"/>
              </a:spcAft>
              <a:buClr>
                <a:schemeClr val="bg2"/>
              </a:buClr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571500" indent="-5715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Shows the companies /type of Business that got acquired in Nascent stage Vs. Companies in Industries that are stable and mature market</a:t>
            </a:r>
          </a:p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B402D-BD8F-8547-861D-682F5C6D93BB}"/>
              </a:ext>
            </a:extLst>
          </p:cNvPr>
          <p:cNvSpPr txBox="1"/>
          <p:nvPr/>
        </p:nvSpPr>
        <p:spPr>
          <a:xfrm>
            <a:off x="12093227" y="3898445"/>
            <a:ext cx="1059338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MATCH (n)&lt;-[</a:t>
            </a:r>
            <a:r>
              <a:rPr lang="en-US" sz="2800" i="1" dirty="0" err="1">
                <a:solidFill>
                  <a:schemeClr val="accent6"/>
                </a:solidFill>
                <a:latin typeface="Community" panose="02000303040000020003" pitchFamily="2" charset="0"/>
              </a:rPr>
              <a:t>r:invested</a:t>
            </a: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]-(p)-[:invested]-&gt;(n1)&lt;-[:invested]-(p1)-[:invested]-(n2)&lt;-[:</a:t>
            </a:r>
            <a:r>
              <a:rPr lang="en-US" sz="2800" i="1" dirty="0" err="1">
                <a:solidFill>
                  <a:schemeClr val="accent6"/>
                </a:solidFill>
                <a:latin typeface="Community" panose="02000303040000020003" pitchFamily="2" charset="0"/>
              </a:rPr>
              <a:t>purchase|acquired</a:t>
            </a: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]-(n3)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WHERE n.name =~ "(?</a:t>
            </a:r>
            <a:r>
              <a:rPr lang="en-US" sz="2800" i="1" dirty="0" err="1">
                <a:solidFill>
                  <a:schemeClr val="accent6"/>
                </a:solidFill>
                <a:latin typeface="Community" panose="02000303040000020003" pitchFamily="2" charset="0"/>
              </a:rPr>
              <a:t>i</a:t>
            </a: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)</a:t>
            </a:r>
            <a:r>
              <a:rPr lang="en-US" sz="2800" i="1" dirty="0" err="1">
                <a:solidFill>
                  <a:schemeClr val="accent6"/>
                </a:solidFill>
                <a:latin typeface="Community" panose="02000303040000020003" pitchFamily="2" charset="0"/>
              </a:rPr>
              <a:t>linkedin</a:t>
            </a: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"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RETURN n,p,n1,p1,n2,n3</a:t>
            </a:r>
            <a:endParaRPr lang="en-US" sz="2000" i="1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BB5E6-AAD3-644B-A0AB-C5F53B941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4"/>
          <a:stretch/>
        </p:blipFill>
        <p:spPr>
          <a:xfrm>
            <a:off x="10804510" y="3898445"/>
            <a:ext cx="14055740" cy="507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1B26A-71BA-FD46-939E-EDF39D062DFF}"/>
              </a:ext>
            </a:extLst>
          </p:cNvPr>
          <p:cNvSpPr txBox="1"/>
          <p:nvPr/>
        </p:nvSpPr>
        <p:spPr>
          <a:xfrm>
            <a:off x="1393811" y="3927458"/>
            <a:ext cx="88503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pt-BR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MATCH (n:ORG)-[r:acquired]-&gt;(n1:ORG)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pt-BR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RETURN n.name as Parent , n1.name as Acquired, n1.industry as Industry, n1.foundedYear as Founded, toInteger(r.Date) as AcquiredYear, (toInteger(r.Date)- toInteger(n1.foundedYear)) as AcqTime, r.Value as AcqAmount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pt-BR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ORDER BY AcqTime asc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endParaRPr lang="en-US" sz="2000" i="1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5710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7BDD63-348F-8243-8368-EDDC513E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Interesting Queries: Part 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9B5B6-1A1F-AC41-A485-DCB3F0061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unintuitive paths between companies in different industries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5AD41-1197-9A49-BF1E-46E551AF34B8}"/>
              </a:ext>
            </a:extLst>
          </p:cNvPr>
          <p:cNvSpPr/>
          <p:nvPr/>
        </p:nvSpPr>
        <p:spPr>
          <a:xfrm>
            <a:off x="1388941" y="3898445"/>
            <a:ext cx="10704286" cy="106462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0721F-0D2C-1540-9F6F-0DAEA001BB8E}"/>
              </a:ext>
            </a:extLst>
          </p:cNvPr>
          <p:cNvSpPr txBox="1"/>
          <p:nvPr/>
        </p:nvSpPr>
        <p:spPr>
          <a:xfrm>
            <a:off x="2849213" y="5509533"/>
            <a:ext cx="79552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275" indent="-422275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>
              <a:spcAft>
                <a:spcPts val="2400"/>
              </a:spcAft>
              <a:buClr>
                <a:schemeClr val="bg2"/>
              </a:buClr>
            </a:pPr>
            <a:endParaRPr lang="en-US" dirty="0">
              <a:solidFill>
                <a:schemeClr val="accent6"/>
              </a:solidFill>
              <a:latin typeface="Community" panose="02000303040000020003" pitchFamily="2" charset="0"/>
            </a:endParaRPr>
          </a:p>
          <a:p>
            <a:pPr marL="571500" indent="-5715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Community" panose="02000303040000020003" pitchFamily="2" charset="0"/>
              </a:rPr>
              <a:t>Waymo and SURFBOOK are taken as examples and found a unique path (other than acquisition)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F3ED4B-ABF4-034D-8FAC-4C3DB316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613" y="3927458"/>
            <a:ext cx="10757845" cy="9427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202C4F-026E-344F-A2B1-3FD3586ADA32}"/>
              </a:ext>
            </a:extLst>
          </p:cNvPr>
          <p:cNvSpPr txBox="1"/>
          <p:nvPr/>
        </p:nvSpPr>
        <p:spPr>
          <a:xfrm>
            <a:off x="2035734" y="4426565"/>
            <a:ext cx="941069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MATCH (WAY{ name: 'WAYMO' }),(SURF { name: 'SURFBOOK' }), p =  </a:t>
            </a:r>
            <a:r>
              <a:rPr lang="en-US" sz="2800" i="1" dirty="0" err="1">
                <a:solidFill>
                  <a:schemeClr val="accent6"/>
                </a:solidFill>
                <a:latin typeface="Community" panose="02000303040000020003" pitchFamily="2" charset="0"/>
              </a:rPr>
              <a:t>shortestPath</a:t>
            </a: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((WAY)-[*..10]-(SURF))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WHERE NONE (r IN relationships(p) WHERE type(r)= 'acquired')</a:t>
            </a:r>
          </a:p>
          <a:p>
            <a:pPr>
              <a:spcAft>
                <a:spcPts val="2400"/>
              </a:spcAft>
              <a:buClr>
                <a:schemeClr val="bg2"/>
              </a:buClr>
            </a:pPr>
            <a:r>
              <a:rPr lang="en-US" sz="2800" i="1" dirty="0">
                <a:solidFill>
                  <a:schemeClr val="accent6"/>
                </a:solidFill>
                <a:latin typeface="Community" panose="02000303040000020003" pitchFamily="2" charset="0"/>
              </a:rPr>
              <a:t>RETURN p</a:t>
            </a:r>
            <a:endParaRPr lang="en-US" sz="2000" i="1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8438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CA554F-5B46-C545-AAE3-E1582CFE4B7B}"/>
              </a:ext>
            </a:extLst>
          </p:cNvPr>
          <p:cNvSpPr/>
          <p:nvPr/>
        </p:nvSpPr>
        <p:spPr>
          <a:xfrm>
            <a:off x="0" y="0"/>
            <a:ext cx="24387176" cy="13716000"/>
          </a:xfrm>
          <a:prstGeom prst="rect">
            <a:avLst/>
          </a:prstGeom>
          <a:solidFill>
            <a:srgbClr val="FB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7393E3-17CD-BE49-B2FB-08FEBA63BE8B}"/>
              </a:ext>
            </a:extLst>
          </p:cNvPr>
          <p:cNvSpPr/>
          <p:nvPr/>
        </p:nvSpPr>
        <p:spPr>
          <a:xfrm>
            <a:off x="0" y="11430000"/>
            <a:ext cx="24387175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87C668-035D-B74C-A6DB-6AA2AA7C6801}"/>
              </a:ext>
            </a:extLst>
          </p:cNvPr>
          <p:cNvSpPr/>
          <p:nvPr/>
        </p:nvSpPr>
        <p:spPr>
          <a:xfrm>
            <a:off x="4040187" y="-7776882"/>
            <a:ext cx="16306800" cy="1630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John Jersin">
            <a:extLst>
              <a:ext uri="{FF2B5EF4-FFF2-40B4-BE49-F238E27FC236}">
                <a16:creationId xmlns:a16="http://schemas.microsoft.com/office/drawing/2014/main" id="{84249010-7174-2C40-874C-FD15A0C1B590}"/>
              </a:ext>
            </a:extLst>
          </p:cNvPr>
          <p:cNvSpPr txBox="1"/>
          <p:nvPr/>
        </p:nvSpPr>
        <p:spPr>
          <a:xfrm>
            <a:off x="4973316" y="2871029"/>
            <a:ext cx="14440542" cy="22209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154" tIns="48154" rIns="48154" bIns="48154" numCol="1" anchor="t" anchorCtr="0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chemeClr val="accent2">
                    <a:lumMod val="50000"/>
                  </a:schemeClr>
                </a:solidFill>
                <a:latin typeface="Community Light" panose="02000303040000020003" pitchFamily="2" charset="0"/>
              </a:rPr>
              <a:t>Thank you</a:t>
            </a:r>
            <a:endParaRPr sz="13800" dirty="0">
              <a:solidFill>
                <a:schemeClr val="accent2">
                  <a:lumMod val="50000"/>
                </a:schemeClr>
              </a:solidFill>
              <a:latin typeface="Community Light" panose="02000303040000020003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D2E212-DB22-7447-88D5-7B813B87DF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0751" y="12420600"/>
            <a:ext cx="1940676" cy="4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82172-9600-7143-80F2-C51DC1F69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D597E-511E-2C47-823A-9FAB35904C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https://github.com/MCGallaspy/dse_203_final_project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22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147A933-293F-2342-B5DB-02B63A6B4BEF}"/>
              </a:ext>
            </a:extLst>
          </p:cNvPr>
          <p:cNvSpPr/>
          <p:nvPr/>
        </p:nvSpPr>
        <p:spPr>
          <a:xfrm>
            <a:off x="-1020140" y="4010456"/>
            <a:ext cx="4791731" cy="479173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0AE90F1-8B0B-6549-BFE2-E99B01DA92C0}"/>
              </a:ext>
            </a:extLst>
          </p:cNvPr>
          <p:cNvSpPr>
            <a:spLocks/>
          </p:cNvSpPr>
          <p:nvPr/>
        </p:nvSpPr>
        <p:spPr bwMode="auto">
          <a:xfrm>
            <a:off x="962142" y="5700138"/>
            <a:ext cx="6222910" cy="1504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spcAft>
                <a:spcPts val="3600"/>
              </a:spcAft>
              <a:buClr>
                <a:schemeClr val="tx2"/>
              </a:buClr>
            </a:pPr>
            <a:r>
              <a:rPr lang="en-US" sz="5400" dirty="0">
                <a:solidFill>
                  <a:schemeClr val="bg2"/>
                </a:solidFill>
                <a:latin typeface="Community Light" panose="02000303040000020003" pitchFamily="2" charset="0"/>
                <a:ea typeface="Source Sans Pro Semibold" charset="0"/>
                <a:cs typeface="Source Sans Pro Semibold" charset="0"/>
              </a:rPr>
              <a:t>Process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E31BA91-0C60-A54D-B6E5-340859F03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324447"/>
              </p:ext>
            </p:extLst>
          </p:nvPr>
        </p:nvGraphicFramePr>
        <p:xfrm>
          <a:off x="7025268" y="3501482"/>
          <a:ext cx="15433290" cy="7984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4430">
                  <a:extLst>
                    <a:ext uri="{9D8B030D-6E8A-4147-A177-3AD203B41FA5}">
                      <a16:colId xmlns:a16="http://schemas.microsoft.com/office/drawing/2014/main" val="1816237938"/>
                    </a:ext>
                  </a:extLst>
                </a:gridCol>
                <a:gridCol w="5144430">
                  <a:extLst>
                    <a:ext uri="{9D8B030D-6E8A-4147-A177-3AD203B41FA5}">
                      <a16:colId xmlns:a16="http://schemas.microsoft.com/office/drawing/2014/main" val="3816242131"/>
                    </a:ext>
                  </a:extLst>
                </a:gridCol>
                <a:gridCol w="5144430">
                  <a:extLst>
                    <a:ext uri="{9D8B030D-6E8A-4147-A177-3AD203B41FA5}">
                      <a16:colId xmlns:a16="http://schemas.microsoft.com/office/drawing/2014/main" val="564977127"/>
                    </a:ext>
                  </a:extLst>
                </a:gridCol>
              </a:tblGrid>
              <a:tr h="1140610"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E.</a:t>
                      </a:r>
                    </a:p>
                  </a:txBody>
                  <a:tcPr marL="457200" marR="182880" marB="182880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T.</a:t>
                      </a:r>
                    </a:p>
                  </a:txBody>
                  <a:tcPr marL="457200" marR="182880" marB="182880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L.</a:t>
                      </a:r>
                    </a:p>
                  </a:txBody>
                  <a:tcPr marL="457200" marR="182880" marB="182880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437267"/>
                  </a:ext>
                </a:extLst>
              </a:tr>
              <a:tr h="1140610"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Extract</a:t>
                      </a:r>
                    </a:p>
                  </a:txBody>
                  <a:tcPr marL="457200" marR="182880" marT="182880" marB="18288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Transform</a:t>
                      </a:r>
                    </a:p>
                  </a:txBody>
                  <a:tcPr marL="457200" marR="182880" marT="182880" marB="18288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Load</a:t>
                      </a:r>
                    </a:p>
                  </a:txBody>
                  <a:tcPr marL="457200" marR="182880" marT="182880" marB="18288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73710"/>
                  </a:ext>
                </a:extLst>
              </a:tr>
              <a:tr h="5703053">
                <a:tc>
                  <a:txBody>
                    <a:bodyPr/>
                    <a:lstStyle/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r>
                        <a:rPr lang="en-US" sz="36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Gathered data from a variety of input sources, including:</a:t>
                      </a:r>
                    </a:p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endParaRPr lang="en-US" sz="16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marL="285750" indent="-285750" defTabSz="457200">
                        <a:spcBef>
                          <a:spcPct val="20000"/>
                        </a:spcBef>
                        <a:buClr>
                          <a:schemeClr val="accent4"/>
                        </a:buClr>
                        <a:buFont typeface="Arial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Wikipedia</a:t>
                      </a:r>
                    </a:p>
                    <a:p>
                      <a:pPr marL="285750" indent="-285750" defTabSz="457200">
                        <a:spcBef>
                          <a:spcPct val="20000"/>
                        </a:spcBef>
                        <a:buClr>
                          <a:schemeClr val="accent4"/>
                        </a:buClr>
                        <a:buFont typeface="Arial" charset="0"/>
                        <a:buChar char="•"/>
                      </a:pPr>
                      <a:r>
                        <a:rPr lang="en-US" sz="3200" b="0" i="0" spc="0" dirty="0" err="1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Siccode</a:t>
                      </a:r>
                      <a:endParaRPr lang="en-US" sz="32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marL="285750" indent="-285750" defTabSz="457200">
                        <a:spcBef>
                          <a:spcPct val="20000"/>
                        </a:spcBef>
                        <a:buClr>
                          <a:schemeClr val="accent4"/>
                        </a:buClr>
                        <a:buFont typeface="Arial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LinkedIn</a:t>
                      </a:r>
                    </a:p>
                  </a:txBody>
                  <a:tcPr marL="457200" marR="182880" marT="457200" marB="18288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r>
                        <a:rPr lang="en-US" sz="36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Data was blended &amp; structured using different techniques</a:t>
                      </a:r>
                    </a:p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endParaRPr lang="en-US" sz="15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marL="285750" indent="-285750" defTabSz="457200">
                        <a:spcBef>
                          <a:spcPct val="20000"/>
                        </a:spcBef>
                        <a:buClr>
                          <a:schemeClr val="accent4"/>
                        </a:buClr>
                        <a:buFont typeface="Arial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Text Mining</a:t>
                      </a:r>
                    </a:p>
                    <a:p>
                      <a:pPr marL="1200150" lvl="1" indent="-285750" defTabSz="457200">
                        <a:spcBef>
                          <a:spcPct val="20000"/>
                        </a:spcBef>
                        <a:buClr>
                          <a:schemeClr val="accent4"/>
                        </a:buClr>
                        <a:buFont typeface="Arial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From tables</a:t>
                      </a:r>
                    </a:p>
                    <a:p>
                      <a:pPr marL="1200150" lvl="1" indent="-285750" defTabSz="457200">
                        <a:spcBef>
                          <a:spcPct val="20000"/>
                        </a:spcBef>
                        <a:buClr>
                          <a:schemeClr val="accent4"/>
                        </a:buClr>
                        <a:buFont typeface="Arial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From text</a:t>
                      </a:r>
                    </a:p>
                    <a:p>
                      <a:pPr marL="285750" indent="-285750" defTabSz="457200">
                        <a:spcBef>
                          <a:spcPct val="20000"/>
                        </a:spcBef>
                        <a:buClr>
                          <a:schemeClr val="accent4"/>
                        </a:buClr>
                        <a:buFont typeface="Arial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Entity Resolution</a:t>
                      </a:r>
                    </a:p>
                  </a:txBody>
                  <a:tcPr marL="457200" marR="182880" marT="457200" marB="18288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r>
                        <a:rPr lang="en-US" sz="36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Upload nodes, properties, edges to graph</a:t>
                      </a:r>
                    </a:p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endParaRPr lang="en-US" sz="16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marL="285750" indent="-285750" defTabSz="457200">
                        <a:spcBef>
                          <a:spcPct val="20000"/>
                        </a:spcBef>
                        <a:buClr>
                          <a:schemeClr val="accent4"/>
                        </a:buClr>
                        <a:buFont typeface="Arial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Take different graph entities insert them into Neo4J</a:t>
                      </a:r>
                    </a:p>
                    <a:p>
                      <a:pPr marL="285750" indent="-285750" defTabSz="457200">
                        <a:spcBef>
                          <a:spcPct val="20000"/>
                        </a:spcBef>
                        <a:buClr>
                          <a:schemeClr val="accent4"/>
                        </a:buClr>
                        <a:buFont typeface="Arial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Ensure graph has proper connectivity</a:t>
                      </a:r>
                    </a:p>
                    <a:p>
                      <a:pPr algn="l"/>
                      <a:endParaRPr lang="en-US" sz="3200" b="0" i="0" spc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mmunity" panose="02000303040000020003" pitchFamily="2" charset="0"/>
                      </a:endParaRPr>
                    </a:p>
                  </a:txBody>
                  <a:tcPr marL="457200" marR="182880" marT="457200" marB="18288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796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1E9354E8-2195-BD4A-99EA-AA74911E48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10624873" y="2125362"/>
            <a:ext cx="15274798" cy="8649729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F8BBEA4-9083-2D4A-981C-8DDFA8D63B1D}"/>
              </a:ext>
            </a:extLst>
          </p:cNvPr>
          <p:cNvGrpSpPr/>
          <p:nvPr/>
        </p:nvGrpSpPr>
        <p:grpSpPr>
          <a:xfrm>
            <a:off x="3050752" y="1538838"/>
            <a:ext cx="10575769" cy="10553467"/>
            <a:chOff x="3946620" y="1538838"/>
            <a:chExt cx="10575769" cy="105534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5DDC36-37CC-B747-A864-47740C039CFF}"/>
                </a:ext>
              </a:extLst>
            </p:cNvPr>
            <p:cNvSpPr/>
            <p:nvPr/>
          </p:nvSpPr>
          <p:spPr>
            <a:xfrm flipH="1">
              <a:off x="3946620" y="1538838"/>
              <a:ext cx="10553467" cy="10553467"/>
            </a:xfrm>
            <a:prstGeom prst="ellipse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B7906E5-F103-8641-936A-435F97AAC304}"/>
                </a:ext>
              </a:extLst>
            </p:cNvPr>
            <p:cNvSpPr/>
            <p:nvPr/>
          </p:nvSpPr>
          <p:spPr>
            <a:xfrm flipH="1">
              <a:off x="12425564" y="2605020"/>
              <a:ext cx="2096825" cy="8421104"/>
            </a:xfrm>
            <a:custGeom>
              <a:avLst/>
              <a:gdLst>
                <a:gd name="connsiteX0" fmla="*/ 2096825 w 2096825"/>
                <a:gd name="connsiteY0" fmla="*/ 0 h 8421104"/>
                <a:gd name="connsiteX1" fmla="*/ 2096825 w 2096825"/>
                <a:gd name="connsiteY1" fmla="*/ 8421104 h 8421104"/>
                <a:gd name="connsiteX2" fmla="*/ 1920242 w 2096825"/>
                <a:gd name="connsiteY2" fmla="*/ 8282337 h 8421104"/>
                <a:gd name="connsiteX3" fmla="*/ 0 w 2096825"/>
                <a:gd name="connsiteY3" fmla="*/ 4210553 h 8421104"/>
                <a:gd name="connsiteX4" fmla="*/ 1920242 w 2096825"/>
                <a:gd name="connsiteY4" fmla="*/ 138768 h 84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25" h="8421104">
                  <a:moveTo>
                    <a:pt x="2096825" y="0"/>
                  </a:moveTo>
                  <a:lnTo>
                    <a:pt x="2096825" y="8421104"/>
                  </a:lnTo>
                  <a:lnTo>
                    <a:pt x="1920242" y="8282337"/>
                  </a:lnTo>
                  <a:cubicBezTo>
                    <a:pt x="747502" y="7314506"/>
                    <a:pt x="0" y="5849823"/>
                    <a:pt x="0" y="4210553"/>
                  </a:cubicBezTo>
                  <a:cubicBezTo>
                    <a:pt x="0" y="2571281"/>
                    <a:pt x="747502" y="1106598"/>
                    <a:pt x="1920242" y="1387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E43431-3C9A-CF48-BAE1-3EE18AD8FF64}"/>
              </a:ext>
            </a:extLst>
          </p:cNvPr>
          <p:cNvGrpSpPr/>
          <p:nvPr/>
        </p:nvGrpSpPr>
        <p:grpSpPr>
          <a:xfrm>
            <a:off x="1479034" y="5335552"/>
            <a:ext cx="10527112" cy="5537886"/>
            <a:chOff x="1345220" y="4886882"/>
            <a:chExt cx="10527112" cy="5537886"/>
          </a:xfrm>
        </p:grpSpPr>
        <p:sp>
          <p:nvSpPr>
            <p:cNvPr id="7" name="John Jersin">
              <a:extLst>
                <a:ext uri="{FF2B5EF4-FFF2-40B4-BE49-F238E27FC236}">
                  <a16:creationId xmlns:a16="http://schemas.microsoft.com/office/drawing/2014/main" id="{33DA61BE-8CA3-D645-BFE2-08F2E677AA36}"/>
                </a:ext>
              </a:extLst>
            </p:cNvPr>
            <p:cNvSpPr txBox="1"/>
            <p:nvPr/>
          </p:nvSpPr>
          <p:spPr>
            <a:xfrm>
              <a:off x="1345220" y="4886882"/>
              <a:ext cx="10527112" cy="12914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154" tIns="48154" rIns="48154" bIns="48154" numCol="1" anchor="b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9600" dirty="0">
                  <a:solidFill>
                    <a:schemeClr val="accent2"/>
                  </a:solidFill>
                  <a:latin typeface="Community Light" panose="02000303040000020003" pitchFamily="2" charset="0"/>
                </a:rPr>
                <a:t>Extract: Wikipedia</a:t>
              </a:r>
              <a:endParaRPr sz="9600" dirty="0">
                <a:solidFill>
                  <a:schemeClr val="accent2"/>
                </a:solidFill>
                <a:latin typeface="Community Light" panose="02000303040000020003" pitchFamily="2" charset="0"/>
              </a:endParaRPr>
            </a:p>
          </p:txBody>
        </p:sp>
        <p:sp>
          <p:nvSpPr>
            <p:cNvPr id="16" name="John Jersin">
              <a:extLst>
                <a:ext uri="{FF2B5EF4-FFF2-40B4-BE49-F238E27FC236}">
                  <a16:creationId xmlns:a16="http://schemas.microsoft.com/office/drawing/2014/main" id="{7AD69423-C3C7-B047-B52D-72CF255E4D14}"/>
                </a:ext>
              </a:extLst>
            </p:cNvPr>
            <p:cNvSpPr txBox="1"/>
            <p:nvPr/>
          </p:nvSpPr>
          <p:spPr>
            <a:xfrm>
              <a:off x="1374594" y="6172536"/>
              <a:ext cx="9567726" cy="42522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154" tIns="48154" rIns="48154" bIns="48154" numCol="1" anchor="t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 defTabSz="1828526">
                <a:lnSpc>
                  <a:spcPct val="100000"/>
                </a:lnSpc>
              </a:pPr>
              <a:r>
                <a:rPr lang="en-US" sz="54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Used a combination of:</a:t>
              </a:r>
            </a:p>
            <a:p>
              <a:pPr marL="685800" indent="-685800" defTabSz="1828526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5400" dirty="0" err="1">
                  <a:solidFill>
                    <a:schemeClr val="accent6"/>
                  </a:solidFill>
                  <a:latin typeface="Community Light" panose="02000303040000020003" pitchFamily="2" charset="0"/>
                </a:rPr>
                <a:t>Scrapy</a:t>
              </a:r>
              <a:endParaRPr lang="en-US" sz="5400" dirty="0">
                <a:solidFill>
                  <a:schemeClr val="accent6"/>
                </a:solidFill>
                <a:latin typeface="Community Light" panose="02000303040000020003" pitchFamily="2" charset="0"/>
              </a:endParaRPr>
            </a:p>
            <a:p>
              <a:pPr marL="685800" indent="-685800" defTabSz="1828526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5400" dirty="0" err="1">
                  <a:solidFill>
                    <a:schemeClr val="accent6"/>
                  </a:solidFill>
                  <a:latin typeface="Community Light" panose="02000303040000020003" pitchFamily="2" charset="0"/>
                </a:rPr>
                <a:t>BeautifulSoup</a:t>
              </a:r>
              <a:endParaRPr lang="en-US" sz="5400" dirty="0">
                <a:solidFill>
                  <a:schemeClr val="accent6"/>
                </a:solidFill>
                <a:latin typeface="Community Light" panose="02000303040000020003" pitchFamily="2" charset="0"/>
              </a:endParaRPr>
            </a:p>
            <a:p>
              <a:pPr marL="685800" indent="-685800" defTabSz="1828526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endParaRPr lang="en-US" sz="5400" dirty="0">
                <a:solidFill>
                  <a:schemeClr val="accent6"/>
                </a:solidFill>
                <a:latin typeface="Community Light" panose="02000303040000020003" pitchFamily="2" charset="0"/>
              </a:endParaRPr>
            </a:p>
            <a:p>
              <a:pPr defTabSz="1828526">
                <a:lnSpc>
                  <a:spcPct val="100000"/>
                </a:lnSpc>
              </a:pPr>
              <a:r>
                <a:rPr lang="en-US" sz="54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Why two methods?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2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46BD7-CB2A-CB4E-A452-99673D54C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Findings: Variability within/between company pages</a:t>
            </a:r>
          </a:p>
        </p:txBody>
      </p:sp>
      <p:pic>
        <p:nvPicPr>
          <p:cNvPr id="3" name="Picture Placeholder 31">
            <a:extLst>
              <a:ext uri="{FF2B5EF4-FFF2-40B4-BE49-F238E27FC236}">
                <a16:creationId xmlns:a16="http://schemas.microsoft.com/office/drawing/2014/main" id="{720E8AFE-05E2-F442-82F6-29663237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36284" y="2713561"/>
            <a:ext cx="17714605" cy="1003132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4A775D-90EF-B34A-A983-D9BB238DA9C5}"/>
              </a:ext>
            </a:extLst>
          </p:cNvPr>
          <p:cNvSpPr/>
          <p:nvPr/>
        </p:nvSpPr>
        <p:spPr>
          <a:xfrm>
            <a:off x="16286205" y="6203092"/>
            <a:ext cx="4448433" cy="6870357"/>
          </a:xfrm>
          <a:prstGeom prst="roundRect">
            <a:avLst/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1FBCC8-5646-3147-9509-29B4B8A5BF41}"/>
              </a:ext>
            </a:extLst>
          </p:cNvPr>
          <p:cNvSpPr/>
          <p:nvPr/>
        </p:nvSpPr>
        <p:spPr>
          <a:xfrm>
            <a:off x="5910647" y="5955958"/>
            <a:ext cx="10375557" cy="3534032"/>
          </a:xfrm>
          <a:prstGeom prst="roundRect">
            <a:avLst/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76D76-111B-E442-8AB4-92CB5A945F8E}"/>
              </a:ext>
            </a:extLst>
          </p:cNvPr>
          <p:cNvSpPr txBox="1"/>
          <p:nvPr/>
        </p:nvSpPr>
        <p:spPr>
          <a:xfrm>
            <a:off x="21050889" y="7636476"/>
            <a:ext cx="2995360" cy="3361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ommunity" panose="02000303040000020003" pitchFamily="2" charset="0"/>
              </a:rPr>
              <a:t>Info rich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ommunity" panose="02000303040000020003" pitchFamily="2" charset="0"/>
              </a:rPr>
              <a:t>Table format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ommunity" panose="02000303040000020003" pitchFamily="2" charset="0"/>
              </a:rPr>
              <a:t>Common elements, not homogeneous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9B30F-F63A-B94E-B6DB-E962BEDA65EA}"/>
              </a:ext>
            </a:extLst>
          </p:cNvPr>
          <p:cNvSpPr txBox="1"/>
          <p:nvPr/>
        </p:nvSpPr>
        <p:spPr>
          <a:xfrm>
            <a:off x="1145962" y="6128952"/>
            <a:ext cx="4764684" cy="33610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ommunity" panose="02000303040000020003" pitchFamily="2" charset="0"/>
              </a:rPr>
              <a:t>Company-specific information</a:t>
            </a:r>
          </a:p>
          <a:p>
            <a:pPr marL="1485946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Community" panose="02000303040000020003" pitchFamily="2" charset="0"/>
              </a:rPr>
              <a:t>“Headlines”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Community" panose="02000303040000020003" pitchFamily="2" charset="0"/>
              </a:rPr>
              <a:t>Unstructured text</a:t>
            </a:r>
          </a:p>
        </p:txBody>
      </p:sp>
    </p:spTree>
    <p:extLst>
      <p:ext uri="{BB962C8B-B14F-4D97-AF65-F5344CB8AC3E}">
        <p14:creationId xmlns:p14="http://schemas.microsoft.com/office/powerpoint/2010/main" val="9719564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BA6B9166-C57F-B34F-A2FA-FA642E44AA88}"/>
              </a:ext>
            </a:extLst>
          </p:cNvPr>
          <p:cNvSpPr/>
          <p:nvPr/>
        </p:nvSpPr>
        <p:spPr>
          <a:xfrm>
            <a:off x="-1020140" y="4010456"/>
            <a:ext cx="4791731" cy="479173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6DA43-24F4-124C-9169-A671AA27CE8E}"/>
              </a:ext>
            </a:extLst>
          </p:cNvPr>
          <p:cNvSpPr>
            <a:spLocks/>
          </p:cNvSpPr>
          <p:nvPr/>
        </p:nvSpPr>
        <p:spPr bwMode="auto">
          <a:xfrm>
            <a:off x="962142" y="6481529"/>
            <a:ext cx="6222910" cy="7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spcAft>
                <a:spcPts val="3600"/>
              </a:spcAft>
              <a:buClr>
                <a:schemeClr val="tx2"/>
              </a:buClr>
            </a:pPr>
            <a:r>
              <a:rPr lang="en-US" sz="5400" dirty="0">
                <a:solidFill>
                  <a:schemeClr val="bg2"/>
                </a:solidFill>
                <a:latin typeface="Community Light" panose="02000303040000020003" pitchFamily="2" charset="0"/>
                <a:ea typeface="Source Sans Pro Semibold" charset="0"/>
                <a:cs typeface="Source Sans Pro Semibold" charset="0"/>
              </a:rPr>
              <a:t>Different approaches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88719A1-91D8-FF48-954E-1B42C2FAC2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889" y="5000709"/>
            <a:ext cx="1505096" cy="1480820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63F87E-51B7-A541-A784-68AB2028A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935233"/>
              </p:ext>
            </p:extLst>
          </p:nvPr>
        </p:nvGraphicFramePr>
        <p:xfrm>
          <a:off x="7025267" y="3501482"/>
          <a:ext cx="14994474" cy="7984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7237">
                  <a:extLst>
                    <a:ext uri="{9D8B030D-6E8A-4147-A177-3AD203B41FA5}">
                      <a16:colId xmlns:a16="http://schemas.microsoft.com/office/drawing/2014/main" val="1816237938"/>
                    </a:ext>
                  </a:extLst>
                </a:gridCol>
                <a:gridCol w="7497237">
                  <a:extLst>
                    <a:ext uri="{9D8B030D-6E8A-4147-A177-3AD203B41FA5}">
                      <a16:colId xmlns:a16="http://schemas.microsoft.com/office/drawing/2014/main" val="564977127"/>
                    </a:ext>
                  </a:extLst>
                </a:gridCol>
              </a:tblGrid>
              <a:tr h="1140610"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Automation</a:t>
                      </a:r>
                    </a:p>
                  </a:txBody>
                  <a:tcPr marL="457200" marR="182880" marB="182880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Clarity</a:t>
                      </a:r>
                    </a:p>
                  </a:txBody>
                  <a:tcPr marL="457200" marR="182880" marB="182880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437267"/>
                  </a:ext>
                </a:extLst>
              </a:tr>
              <a:tr h="1140610"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Index on repeatability</a:t>
                      </a:r>
                    </a:p>
                  </a:txBody>
                  <a:tcPr marL="457200" marR="182880" marT="182880" marB="18288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0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Use contextual analysis</a:t>
                      </a:r>
                    </a:p>
                  </a:txBody>
                  <a:tcPr marL="457200" marR="182880" marT="182880" marB="18288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73710"/>
                  </a:ext>
                </a:extLst>
              </a:tr>
              <a:tr h="5703053">
                <a:tc>
                  <a:txBody>
                    <a:bodyPr/>
                    <a:lstStyle/>
                    <a:p>
                      <a:pPr marL="457200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1" i="0" spc="0" dirty="0" err="1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Scrapy</a:t>
                      </a: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 used to “crawl” between </a:t>
                      </a:r>
                      <a:r>
                        <a:rPr lang="en-US" sz="3200" b="0" i="1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n </a:t>
                      </a: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different Wikipedia pages</a:t>
                      </a:r>
                    </a:p>
                    <a:p>
                      <a:pPr marL="1371600" lvl="1" indent="-4572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Starting on 6-7 pages turned into hundreds after one crawl</a:t>
                      </a:r>
                    </a:p>
                    <a:p>
                      <a:pPr marL="0" lvl="0" indent="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endParaRPr lang="en-US" sz="32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marL="0" lvl="0" indent="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3200" b="1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Advantage: </a:t>
                      </a: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useful with no prior knowledge of problem, repeatable even with changing structure</a:t>
                      </a:r>
                    </a:p>
                  </a:txBody>
                  <a:tcPr marL="457200" marR="182880" marT="457200" marB="18288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1" i="0" spc="0" dirty="0" err="1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BeautifulSoup</a:t>
                      </a: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 (&amp; requests) used to process </a:t>
                      </a:r>
                      <a:r>
                        <a:rPr lang="en-US" sz="3200" b="0" i="1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C</a:t>
                      </a: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 predetermined pages</a:t>
                      </a:r>
                    </a:p>
                    <a:p>
                      <a:pPr marL="1485900" lvl="1" indent="-571500"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Used XML tags to locate </a:t>
                      </a:r>
                      <a:r>
                        <a:rPr lang="en-US" sz="3200" b="0" i="0" spc="0" dirty="0" err="1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Infobox</a:t>
                      </a: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 and first two paragraphs of text</a:t>
                      </a:r>
                    </a:p>
                    <a:p>
                      <a:pPr algn="l">
                        <a:spcBef>
                          <a:spcPts val="768"/>
                        </a:spcBef>
                      </a:pPr>
                      <a:endParaRPr lang="en-US" sz="32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</a:endParaRPr>
                    </a:p>
                    <a:p>
                      <a:pPr algn="l">
                        <a:spcBef>
                          <a:spcPts val="768"/>
                        </a:spcBef>
                      </a:pPr>
                      <a:r>
                        <a:rPr lang="en-US" sz="3200" b="1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Advantage: </a:t>
                      </a:r>
                      <a:r>
                        <a:rPr lang="en-US" sz="32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gather only information that is considered “relevant”, take advantage of data structure for cleaner results</a:t>
                      </a:r>
                      <a:endParaRPr lang="en-US" sz="3200" b="1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</a:endParaRPr>
                    </a:p>
                  </a:txBody>
                  <a:tcPr marL="457200" marR="182880" marT="457200" marB="18288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796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06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B433AC-7DF7-1140-AAED-EF9670F6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518" y="8890163"/>
            <a:ext cx="13295869" cy="4806639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232D7-0A14-5745-982B-5B34FA39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663" y="-258605"/>
            <a:ext cx="10112034" cy="913089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F8BBEA4-9083-2D4A-981C-8DDFA8D63B1D}"/>
              </a:ext>
            </a:extLst>
          </p:cNvPr>
          <p:cNvGrpSpPr/>
          <p:nvPr/>
        </p:nvGrpSpPr>
        <p:grpSpPr>
          <a:xfrm>
            <a:off x="3050752" y="1538838"/>
            <a:ext cx="10575769" cy="10553467"/>
            <a:chOff x="3946620" y="1538838"/>
            <a:chExt cx="10575769" cy="105534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5DDC36-37CC-B747-A864-47740C039CFF}"/>
                </a:ext>
              </a:extLst>
            </p:cNvPr>
            <p:cNvSpPr/>
            <p:nvPr/>
          </p:nvSpPr>
          <p:spPr>
            <a:xfrm flipH="1">
              <a:off x="3946620" y="1538838"/>
              <a:ext cx="10553467" cy="10553467"/>
            </a:xfrm>
            <a:prstGeom prst="ellipse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B7906E5-F103-8641-936A-435F97AAC304}"/>
                </a:ext>
              </a:extLst>
            </p:cNvPr>
            <p:cNvSpPr/>
            <p:nvPr/>
          </p:nvSpPr>
          <p:spPr>
            <a:xfrm flipH="1">
              <a:off x="12425564" y="2605020"/>
              <a:ext cx="2096825" cy="8421104"/>
            </a:xfrm>
            <a:custGeom>
              <a:avLst/>
              <a:gdLst>
                <a:gd name="connsiteX0" fmla="*/ 2096825 w 2096825"/>
                <a:gd name="connsiteY0" fmla="*/ 0 h 8421104"/>
                <a:gd name="connsiteX1" fmla="*/ 2096825 w 2096825"/>
                <a:gd name="connsiteY1" fmla="*/ 8421104 h 8421104"/>
                <a:gd name="connsiteX2" fmla="*/ 1920242 w 2096825"/>
                <a:gd name="connsiteY2" fmla="*/ 8282337 h 8421104"/>
                <a:gd name="connsiteX3" fmla="*/ 0 w 2096825"/>
                <a:gd name="connsiteY3" fmla="*/ 4210553 h 8421104"/>
                <a:gd name="connsiteX4" fmla="*/ 1920242 w 2096825"/>
                <a:gd name="connsiteY4" fmla="*/ 138768 h 84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25" h="8421104">
                  <a:moveTo>
                    <a:pt x="2096825" y="0"/>
                  </a:moveTo>
                  <a:lnTo>
                    <a:pt x="2096825" y="8421104"/>
                  </a:lnTo>
                  <a:lnTo>
                    <a:pt x="1920242" y="8282337"/>
                  </a:lnTo>
                  <a:cubicBezTo>
                    <a:pt x="747502" y="7314506"/>
                    <a:pt x="0" y="5849823"/>
                    <a:pt x="0" y="4210553"/>
                  </a:cubicBezTo>
                  <a:cubicBezTo>
                    <a:pt x="0" y="2571281"/>
                    <a:pt x="747502" y="1106598"/>
                    <a:pt x="1920242" y="1387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E43431-3C9A-CF48-BAE1-3EE18AD8FF64}"/>
              </a:ext>
            </a:extLst>
          </p:cNvPr>
          <p:cNvGrpSpPr/>
          <p:nvPr/>
        </p:nvGrpSpPr>
        <p:grpSpPr>
          <a:xfrm>
            <a:off x="1479034" y="5435067"/>
            <a:ext cx="10527112" cy="3776378"/>
            <a:chOff x="1345220" y="4986397"/>
            <a:chExt cx="10527112" cy="3776378"/>
          </a:xfrm>
        </p:grpSpPr>
        <p:sp>
          <p:nvSpPr>
            <p:cNvPr id="7" name="John Jersin">
              <a:extLst>
                <a:ext uri="{FF2B5EF4-FFF2-40B4-BE49-F238E27FC236}">
                  <a16:creationId xmlns:a16="http://schemas.microsoft.com/office/drawing/2014/main" id="{33DA61BE-8CA3-D645-BFE2-08F2E677AA36}"/>
                </a:ext>
              </a:extLst>
            </p:cNvPr>
            <p:cNvSpPr txBox="1"/>
            <p:nvPr/>
          </p:nvSpPr>
          <p:spPr>
            <a:xfrm>
              <a:off x="1345220" y="4986397"/>
              <a:ext cx="10527112" cy="119190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154" tIns="48154" rIns="48154" bIns="48154" numCol="1" anchor="b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8800" dirty="0">
                  <a:solidFill>
                    <a:schemeClr val="accent2"/>
                  </a:solidFill>
                  <a:latin typeface="Community Light" panose="02000303040000020003" pitchFamily="2" charset="0"/>
                </a:rPr>
                <a:t>Extract: Other Sources</a:t>
              </a:r>
              <a:endParaRPr sz="8800" dirty="0">
                <a:solidFill>
                  <a:schemeClr val="accent2"/>
                </a:solidFill>
                <a:latin typeface="Community Light" panose="02000303040000020003" pitchFamily="2" charset="0"/>
              </a:endParaRPr>
            </a:p>
          </p:txBody>
        </p:sp>
        <p:sp>
          <p:nvSpPr>
            <p:cNvPr id="16" name="John Jersin">
              <a:extLst>
                <a:ext uri="{FF2B5EF4-FFF2-40B4-BE49-F238E27FC236}">
                  <a16:creationId xmlns:a16="http://schemas.microsoft.com/office/drawing/2014/main" id="{7AD69423-C3C7-B047-B52D-72CF255E4D14}"/>
                </a:ext>
              </a:extLst>
            </p:cNvPr>
            <p:cNvSpPr txBox="1"/>
            <p:nvPr/>
          </p:nvSpPr>
          <p:spPr>
            <a:xfrm>
              <a:off x="1374594" y="6172536"/>
              <a:ext cx="9567726" cy="25902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154" tIns="48154" rIns="48154" bIns="48154" numCol="1" anchor="t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 defTabSz="1828526">
                <a:lnSpc>
                  <a:spcPct val="100000"/>
                </a:lnSpc>
              </a:pPr>
              <a:r>
                <a:rPr lang="en-US" sz="54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Used </a:t>
              </a:r>
              <a:r>
                <a:rPr lang="en-US" sz="5400" i="1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Selenium</a:t>
              </a:r>
              <a:r>
                <a:rPr lang="en-US" sz="54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 to gather info from:</a:t>
              </a:r>
            </a:p>
            <a:p>
              <a:pPr marL="685800" indent="-685800" defTabSz="1828526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5400" dirty="0" err="1">
                  <a:solidFill>
                    <a:schemeClr val="accent6"/>
                  </a:solidFill>
                  <a:latin typeface="Community Light" panose="02000303040000020003" pitchFamily="2" charset="0"/>
                </a:rPr>
                <a:t>Siccode.com</a:t>
              </a:r>
              <a:endParaRPr lang="en-US" sz="5400" dirty="0">
                <a:solidFill>
                  <a:schemeClr val="accent6"/>
                </a:solidFill>
                <a:latin typeface="Community Light" panose="02000303040000020003" pitchFamily="2" charset="0"/>
              </a:endParaRPr>
            </a:p>
            <a:p>
              <a:pPr marL="685800" indent="-685800" defTabSz="1828526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54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LinkedIn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6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53F2A-1D26-8449-B0CE-3E5220BC4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815" y="2471271"/>
            <a:ext cx="12089544" cy="1091653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46BD7-CB2A-CB4E-A452-99673D54C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Siccode</a:t>
            </a:r>
            <a:r>
              <a:rPr lang="en-US" dirty="0"/>
              <a:t>: Gather NAICS (industry)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1FBCC8-5646-3147-9509-29B4B8A5BF41}"/>
              </a:ext>
            </a:extLst>
          </p:cNvPr>
          <p:cNvSpPr/>
          <p:nvPr/>
        </p:nvSpPr>
        <p:spPr>
          <a:xfrm>
            <a:off x="6849762" y="12540907"/>
            <a:ext cx="3183924" cy="581969"/>
          </a:xfrm>
          <a:prstGeom prst="roundRect">
            <a:avLst/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227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tis Palette 01 1">
      <a:dk1>
        <a:srgbClr val="000000"/>
      </a:dk1>
      <a:lt1>
        <a:srgbClr val="FFFFFF"/>
      </a:lt1>
      <a:dk2>
        <a:srgbClr val="B24020"/>
      </a:dk2>
      <a:lt2>
        <a:srgbClr val="0A66C2"/>
      </a:lt2>
      <a:accent1>
        <a:srgbClr val="44712E"/>
      </a:accent1>
      <a:accent2>
        <a:srgbClr val="935907"/>
      </a:accent2>
      <a:accent3>
        <a:srgbClr val="004183"/>
      </a:accent3>
      <a:accent4>
        <a:srgbClr val="E9B348"/>
      </a:accent4>
      <a:accent5>
        <a:srgbClr val="7E8F1D"/>
      </a:accent5>
      <a:accent6>
        <a:srgbClr val="5B696B"/>
      </a:accent6>
      <a:hlink>
        <a:srgbClr val="004183"/>
      </a:hlink>
      <a:folHlink>
        <a:srgbClr val="5B696B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smtClean="0">
            <a:latin typeface="LKN Sans" panose="02000503040000020003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9_Corporate Template_Final" id="{5B2199FD-5BB6-164F-B7A7-2A7A7F10B579}" vid="{26CB927C-964B-7F43-AEB5-D6D18D84AA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LinkedInAssetFlat" ma:contentTypeID="0x010100D120BCAB66DB0548915CF546477D22600097A61C50EEB9C143B1F4F187452986F9" ma:contentTypeVersion="10" ma:contentTypeDescription="LinkedIn flat asset - PDFs, typography, zips" ma:contentTypeScope="" ma:versionID="8d43346989b9acc907b67151470f546c">
  <xsd:schema xmlns:xsd="http://www.w3.org/2001/XMLSchema" xmlns:xs="http://www.w3.org/2001/XMLSchema" xmlns:p="http://schemas.microsoft.com/office/2006/metadata/properties" xmlns:ns2="59bb7149-415f-4d32-9240-8c8adac475b9" xmlns:ns3="230e9df3-be65-4c73-a93b-d1236ebd677e" targetNamespace="http://schemas.microsoft.com/office/2006/metadata/properties" ma:root="true" ma:fieldsID="bfbe650bc82adb7fc81d1d52d7456df5" ns2:_="" ns3:_="">
    <xsd:import namespace="59bb7149-415f-4d32-9240-8c8adac475b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ie721e28ca60479c982195dfbec6120c" minOccurs="0"/>
                <xsd:element ref="ns3:TaxCatchAll" minOccurs="0"/>
                <xsd:element ref="ns3:TaxCatchAllLabel" minOccurs="0"/>
                <xsd:element ref="ns2:LIShortDescription" minOccurs="0"/>
                <xsd:element ref="ns2:g19b781b2f0141c593d7bdb0a77660c7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bb7149-415f-4d32-9240-8c8adac475b9" elementFormDefault="qualified">
    <xsd:import namespace="http://schemas.microsoft.com/office/2006/documentManagement/types"/>
    <xsd:import namespace="http://schemas.microsoft.com/office/infopath/2007/PartnerControls"/>
    <xsd:element name="ie721e28ca60479c982195dfbec6120c" ma:index="8" nillable="true" ma:taxonomy="true" ma:internalName="ie721e28ca60479c982195dfbec6120c" ma:taxonomyFieldName="LIAssetType" ma:displayName="Asset type" ma:readOnly="false" ma:fieldId="{2e721e28-ca60-479c-9821-95dfbec6120c}" ma:sspId="e385fb40-52d4-4fae-9c5b-3e8ff8a5878e" ma:termSetId="5657cc13-1e48-43b5-89ce-753de4c3a1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IShortDescription" ma:index="11" nillable="true" ma:displayName="Short description" ma:description="Short description shown on all learn page headers" ma:internalName="LIShortDescription" ma:readOnly="false">
      <xsd:simpleType>
        <xsd:restriction base="dms:Note">
          <xsd:maxLength value="255"/>
        </xsd:restriction>
      </xsd:simpleType>
    </xsd:element>
    <xsd:element name="g19b781b2f0141c593d7bdb0a77660c7" ma:index="12" nillable="true" ma:taxonomy="true" ma:internalName="g19b781b2f0141c593d7bdb0a77660c7" ma:taxonomyFieldName="LITagsFlat" ma:displayName="LITagsFlat" ma:readOnly="false" ma:fieldId="{019b781b-2f01-41c5-93d7-bdb0a77660c7}" ma:taxonomyMulti="true" ma:sspId="e385fb40-52d4-4fae-9c5b-3e8ff8a5878e" ma:termSetId="f76a9114-16a5-4207-98b6-f5044de84cc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e888aa6a-64bf-47f0-bb76-682d247284fd}" ma:internalName="TaxCatchAll" ma:readOnly="false" ma:showField="CatchAllData" ma:web="59bb7149-415f-4d32-9240-8c8adac475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e888aa6a-64bf-47f0-bb76-682d247284fd}" ma:internalName="TaxCatchAllLabel" ma:readOnly="true" ma:showField="CatchAllDataLabel" ma:web="59bb7149-415f-4d32-9240-8c8adac475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19b781b2f0141c593d7bdb0a77660c7 xmlns="59bb7149-415f-4d32-9240-8c8adac475b9">
      <Terms xmlns="http://schemas.microsoft.com/office/infopath/2007/PartnerControls"/>
    </g19b781b2f0141c593d7bdb0a77660c7>
    <ie721e28ca60479c982195dfbec6120c xmlns="59bb7149-415f-4d32-9240-8c8adac475b9">
      <Terms xmlns="http://schemas.microsoft.com/office/infopath/2007/PartnerControls"/>
    </ie721e28ca60479c982195dfbec6120c>
    <LIShortDescription xmlns="59bb7149-415f-4d32-9240-8c8adac475b9" xsi:nil="true"/>
    <TaxCatchAll xmlns="230e9df3-be65-4c73-a93b-d1236ebd677e"/>
  </documentManagement>
</p:properties>
</file>

<file path=customXml/itemProps1.xml><?xml version="1.0" encoding="utf-8"?>
<ds:datastoreItem xmlns:ds="http://schemas.openxmlformats.org/officeDocument/2006/customXml" ds:itemID="{46322D2A-C8B0-4709-931A-87E3E5CB96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3DCEA3-8A0D-4586-94A2-3D99864FD2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bb7149-415f-4d32-9240-8c8adac475b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A368A1-538E-4E5B-A25A-76F0BC48C9A7}">
  <ds:schemaRefs>
    <ds:schemaRef ds:uri="http://schemas.microsoft.com/office/2006/metadata/properties"/>
    <ds:schemaRef ds:uri="http://schemas.microsoft.com/office/infopath/2007/PartnerControls"/>
    <ds:schemaRef ds:uri="4bedc025-4c35-4331-83d0-07b2d7444e96"/>
    <ds:schemaRef ds:uri="59bb7149-415f-4d32-9240-8c8adac475b9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12857</TotalTime>
  <Words>1697</Words>
  <Application>Microsoft Macintosh PowerPoint</Application>
  <PresentationFormat>Custom</PresentationFormat>
  <Paragraphs>252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Community</vt:lpstr>
      <vt:lpstr>Community Light</vt:lpstr>
      <vt:lpstr>Community Semibold</vt:lpstr>
      <vt:lpstr>LKN Sans</vt:lpstr>
      <vt:lpstr>LKN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Kannappan</dc:creator>
  <cp:lastModifiedBy>Kevin Kannappan</cp:lastModifiedBy>
  <cp:revision>146</cp:revision>
  <cp:lastPrinted>2019-03-04T21:05:23Z</cp:lastPrinted>
  <dcterms:created xsi:type="dcterms:W3CDTF">2019-11-27T01:08:39Z</dcterms:created>
  <dcterms:modified xsi:type="dcterms:W3CDTF">2019-12-06T23:11:24Z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0x010100D120BCAB66DB0548915CF546477D22600097A61C50EEB9C143B1F4F187452986F9</vt:lpwstr>
  </property>
  <property fmtid="{D5CDD505-2E9C-101B-9397-08002B2CF9AE}" pid="3" name="LIAssetType">
    <vt:lpwstr/>
  </property>
  <property fmtid="{D5CDD505-2E9C-101B-9397-08002B2CF9AE}" pid="4" name="LITagsFlat">
    <vt:lpwstr/>
  </property>
</Properties>
</file>